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84" r:id="rId2"/>
    <p:sldId id="285"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6" r:id="rId28"/>
  </p:sldIdLst>
  <p:sldSz cx="9144000" cy="6858000" type="screen4x3"/>
  <p:notesSz cx="6858000" cy="9144000"/>
  <p:defaultTextStyle>
    <a:defPPr>
      <a:defRPr lang="x-non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254" autoAdjust="0"/>
    <p:restoredTop sz="86427" autoAdjust="0"/>
  </p:normalViewPr>
  <p:slideViewPr>
    <p:cSldViewPr>
      <p:cViewPr varScale="1">
        <p:scale>
          <a:sx n="74" d="100"/>
          <a:sy n="74" d="100"/>
        </p:scale>
        <p:origin x="-103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x-none"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x-none"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93D5AAC7-1B1E-4246-BD73-39B46D680FE1}" type="datetimeFigureOut">
              <a:rPr lang="x-none" smtClean="0"/>
              <a:pPr/>
              <a:t>12/11/2014</a:t>
            </a:fld>
            <a:endParaRPr lang="x-none"/>
          </a:p>
        </p:txBody>
      </p:sp>
      <p:sp>
        <p:nvSpPr>
          <p:cNvPr id="19" name="عنصر نائب للتذييل 18"/>
          <p:cNvSpPr>
            <a:spLocks noGrp="1"/>
          </p:cNvSpPr>
          <p:nvPr>
            <p:ph type="ftr" sz="quarter" idx="11"/>
          </p:nvPr>
        </p:nvSpPr>
        <p:spPr/>
        <p:txBody>
          <a:bodyPr/>
          <a:lstStyle/>
          <a:p>
            <a:endParaRPr lang="x-none"/>
          </a:p>
        </p:txBody>
      </p:sp>
      <p:sp>
        <p:nvSpPr>
          <p:cNvPr id="27" name="عنصر نائب لرقم الشريحة 26"/>
          <p:cNvSpPr>
            <a:spLocks noGrp="1"/>
          </p:cNvSpPr>
          <p:nvPr>
            <p:ph type="sldNum" sz="quarter" idx="12"/>
          </p:nvPr>
        </p:nvSpPr>
        <p:spPr/>
        <p:txBody>
          <a:bodyPr/>
          <a:lstStyle/>
          <a:p>
            <a:fld id="{907B143D-4292-47BB-BF48-82BF7C57DB4E}" type="slidenum">
              <a:rPr lang="x-none" smtClean="0"/>
              <a:pPr/>
              <a:t>‹#›</a:t>
            </a:fld>
            <a:endParaRPr lang="x-none"/>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x-none"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4" name="عنصر نائب للتاريخ 3"/>
          <p:cNvSpPr>
            <a:spLocks noGrp="1"/>
          </p:cNvSpPr>
          <p:nvPr>
            <p:ph type="dt" sz="half" idx="10"/>
          </p:nvPr>
        </p:nvSpPr>
        <p:spPr/>
        <p:txBody>
          <a:bodyPr/>
          <a:lstStyle/>
          <a:p>
            <a:fld id="{93D5AAC7-1B1E-4246-BD73-39B46D680FE1}" type="datetimeFigureOut">
              <a:rPr lang="x-none" smtClean="0"/>
              <a:pPr/>
              <a:t>12/11/2014</a:t>
            </a:fld>
            <a:endParaRPr lang="x-none"/>
          </a:p>
        </p:txBody>
      </p:sp>
      <p:sp>
        <p:nvSpPr>
          <p:cNvPr id="5" name="عنصر نائب للتذييل 4"/>
          <p:cNvSpPr>
            <a:spLocks noGrp="1"/>
          </p:cNvSpPr>
          <p:nvPr>
            <p:ph type="ftr" sz="quarter" idx="11"/>
          </p:nvPr>
        </p:nvSpPr>
        <p:spPr/>
        <p:txBody>
          <a:bodyPr/>
          <a:lstStyle/>
          <a:p>
            <a:endParaRPr lang="x-none"/>
          </a:p>
        </p:txBody>
      </p:sp>
      <p:sp>
        <p:nvSpPr>
          <p:cNvPr id="6" name="عنصر نائب لرقم الشريحة 5"/>
          <p:cNvSpPr>
            <a:spLocks noGrp="1"/>
          </p:cNvSpPr>
          <p:nvPr>
            <p:ph type="sldNum" sz="quarter" idx="12"/>
          </p:nvPr>
        </p:nvSpPr>
        <p:spPr/>
        <p:txBody>
          <a:bodyPr/>
          <a:lstStyle/>
          <a:p>
            <a:fld id="{907B143D-4292-47BB-BF48-82BF7C57DB4E}" type="slidenum">
              <a:rPr lang="x-none" smtClean="0"/>
              <a:pPr/>
              <a:t>‹#›</a:t>
            </a:fld>
            <a:endParaRPr lang="x-non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x-none"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4" name="عنصر نائب للتاريخ 3"/>
          <p:cNvSpPr>
            <a:spLocks noGrp="1"/>
          </p:cNvSpPr>
          <p:nvPr>
            <p:ph type="dt" sz="half" idx="10"/>
          </p:nvPr>
        </p:nvSpPr>
        <p:spPr/>
        <p:txBody>
          <a:bodyPr/>
          <a:lstStyle/>
          <a:p>
            <a:fld id="{93D5AAC7-1B1E-4246-BD73-39B46D680FE1}" type="datetimeFigureOut">
              <a:rPr lang="x-none" smtClean="0"/>
              <a:pPr/>
              <a:t>12/11/2014</a:t>
            </a:fld>
            <a:endParaRPr lang="x-none"/>
          </a:p>
        </p:txBody>
      </p:sp>
      <p:sp>
        <p:nvSpPr>
          <p:cNvPr id="5" name="عنصر نائب للتذييل 4"/>
          <p:cNvSpPr>
            <a:spLocks noGrp="1"/>
          </p:cNvSpPr>
          <p:nvPr>
            <p:ph type="ftr" sz="quarter" idx="11"/>
          </p:nvPr>
        </p:nvSpPr>
        <p:spPr/>
        <p:txBody>
          <a:bodyPr/>
          <a:lstStyle/>
          <a:p>
            <a:endParaRPr lang="x-none"/>
          </a:p>
        </p:txBody>
      </p:sp>
      <p:sp>
        <p:nvSpPr>
          <p:cNvPr id="6" name="عنصر نائب لرقم الشريحة 5"/>
          <p:cNvSpPr>
            <a:spLocks noGrp="1"/>
          </p:cNvSpPr>
          <p:nvPr>
            <p:ph type="sldNum" sz="quarter" idx="12"/>
          </p:nvPr>
        </p:nvSpPr>
        <p:spPr/>
        <p:txBody>
          <a:bodyPr/>
          <a:lstStyle/>
          <a:p>
            <a:fld id="{907B143D-4292-47BB-BF48-82BF7C57DB4E}" type="slidenum">
              <a:rPr lang="x-none" smtClean="0"/>
              <a:pPr/>
              <a:t>‹#›</a:t>
            </a:fld>
            <a:endParaRPr lang="x-non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x-none"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4" name="عنصر نائب للتاريخ 3"/>
          <p:cNvSpPr>
            <a:spLocks noGrp="1"/>
          </p:cNvSpPr>
          <p:nvPr>
            <p:ph type="dt" sz="half" idx="10"/>
          </p:nvPr>
        </p:nvSpPr>
        <p:spPr/>
        <p:txBody>
          <a:bodyPr/>
          <a:lstStyle/>
          <a:p>
            <a:fld id="{93D5AAC7-1B1E-4246-BD73-39B46D680FE1}" type="datetimeFigureOut">
              <a:rPr lang="x-none" smtClean="0"/>
              <a:pPr/>
              <a:t>12/11/2014</a:t>
            </a:fld>
            <a:endParaRPr lang="x-none"/>
          </a:p>
        </p:txBody>
      </p:sp>
      <p:sp>
        <p:nvSpPr>
          <p:cNvPr id="5" name="عنصر نائب للتذييل 4"/>
          <p:cNvSpPr>
            <a:spLocks noGrp="1"/>
          </p:cNvSpPr>
          <p:nvPr>
            <p:ph type="ftr" sz="quarter" idx="11"/>
          </p:nvPr>
        </p:nvSpPr>
        <p:spPr/>
        <p:txBody>
          <a:bodyPr/>
          <a:lstStyle/>
          <a:p>
            <a:endParaRPr lang="x-none"/>
          </a:p>
        </p:txBody>
      </p:sp>
      <p:sp>
        <p:nvSpPr>
          <p:cNvPr id="6" name="عنصر نائب لرقم الشريحة 5"/>
          <p:cNvSpPr>
            <a:spLocks noGrp="1"/>
          </p:cNvSpPr>
          <p:nvPr>
            <p:ph type="sldNum" sz="quarter" idx="12"/>
          </p:nvPr>
        </p:nvSpPr>
        <p:spPr/>
        <p:txBody>
          <a:bodyPr/>
          <a:lstStyle/>
          <a:p>
            <a:fld id="{907B143D-4292-47BB-BF48-82BF7C57DB4E}" type="slidenum">
              <a:rPr lang="x-none" smtClean="0"/>
              <a:pPr/>
              <a:t>‹#›</a:t>
            </a:fld>
            <a:endParaRPr lang="x-non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x-none"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x-none" smtClean="0"/>
              <a:t>انقر لتحرير أنماط النص الرئيسي</a:t>
            </a:r>
          </a:p>
        </p:txBody>
      </p:sp>
      <p:sp>
        <p:nvSpPr>
          <p:cNvPr id="4" name="عنصر نائب للتاريخ 3"/>
          <p:cNvSpPr>
            <a:spLocks noGrp="1"/>
          </p:cNvSpPr>
          <p:nvPr>
            <p:ph type="dt" sz="half" idx="10"/>
          </p:nvPr>
        </p:nvSpPr>
        <p:spPr/>
        <p:txBody>
          <a:bodyPr/>
          <a:lstStyle/>
          <a:p>
            <a:fld id="{93D5AAC7-1B1E-4246-BD73-39B46D680FE1}" type="datetimeFigureOut">
              <a:rPr lang="x-none" smtClean="0"/>
              <a:pPr/>
              <a:t>12/11/2014</a:t>
            </a:fld>
            <a:endParaRPr lang="x-none"/>
          </a:p>
        </p:txBody>
      </p:sp>
      <p:sp>
        <p:nvSpPr>
          <p:cNvPr id="5" name="عنصر نائب للتذييل 4"/>
          <p:cNvSpPr>
            <a:spLocks noGrp="1"/>
          </p:cNvSpPr>
          <p:nvPr>
            <p:ph type="ftr" sz="quarter" idx="11"/>
          </p:nvPr>
        </p:nvSpPr>
        <p:spPr/>
        <p:txBody>
          <a:bodyPr/>
          <a:lstStyle/>
          <a:p>
            <a:endParaRPr lang="x-none"/>
          </a:p>
        </p:txBody>
      </p:sp>
      <p:sp>
        <p:nvSpPr>
          <p:cNvPr id="6" name="عنصر نائب لرقم الشريحة 5"/>
          <p:cNvSpPr>
            <a:spLocks noGrp="1"/>
          </p:cNvSpPr>
          <p:nvPr>
            <p:ph type="sldNum" sz="quarter" idx="12"/>
          </p:nvPr>
        </p:nvSpPr>
        <p:spPr/>
        <p:txBody>
          <a:bodyPr/>
          <a:lstStyle/>
          <a:p>
            <a:fld id="{907B143D-4292-47BB-BF48-82BF7C57DB4E}" type="slidenum">
              <a:rPr lang="x-none" smtClean="0"/>
              <a:pPr/>
              <a:t>‹#›</a:t>
            </a:fld>
            <a:endParaRPr lang="x-none"/>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x-none"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5" name="عنصر نائب للتاريخ 4"/>
          <p:cNvSpPr>
            <a:spLocks noGrp="1"/>
          </p:cNvSpPr>
          <p:nvPr>
            <p:ph type="dt" sz="half" idx="10"/>
          </p:nvPr>
        </p:nvSpPr>
        <p:spPr/>
        <p:txBody>
          <a:bodyPr/>
          <a:lstStyle/>
          <a:p>
            <a:fld id="{93D5AAC7-1B1E-4246-BD73-39B46D680FE1}" type="datetimeFigureOut">
              <a:rPr lang="x-none" smtClean="0"/>
              <a:pPr/>
              <a:t>12/11/2014</a:t>
            </a:fld>
            <a:endParaRPr lang="x-none"/>
          </a:p>
        </p:txBody>
      </p:sp>
      <p:sp>
        <p:nvSpPr>
          <p:cNvPr id="6" name="عنصر نائب للتذييل 5"/>
          <p:cNvSpPr>
            <a:spLocks noGrp="1"/>
          </p:cNvSpPr>
          <p:nvPr>
            <p:ph type="ftr" sz="quarter" idx="11"/>
          </p:nvPr>
        </p:nvSpPr>
        <p:spPr/>
        <p:txBody>
          <a:bodyPr/>
          <a:lstStyle/>
          <a:p>
            <a:endParaRPr lang="x-none"/>
          </a:p>
        </p:txBody>
      </p:sp>
      <p:sp>
        <p:nvSpPr>
          <p:cNvPr id="7" name="عنصر نائب لرقم الشريحة 6"/>
          <p:cNvSpPr>
            <a:spLocks noGrp="1"/>
          </p:cNvSpPr>
          <p:nvPr>
            <p:ph type="sldNum" sz="quarter" idx="12"/>
          </p:nvPr>
        </p:nvSpPr>
        <p:spPr/>
        <p:txBody>
          <a:bodyPr/>
          <a:lstStyle/>
          <a:p>
            <a:fld id="{907B143D-4292-47BB-BF48-82BF7C57DB4E}" type="slidenum">
              <a:rPr lang="x-none" smtClean="0"/>
              <a:pPr/>
              <a:t>‹#›</a:t>
            </a:fld>
            <a:endParaRPr lang="x-non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x-none"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x-none"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x-none"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7" name="عنصر نائب للتاريخ 6"/>
          <p:cNvSpPr>
            <a:spLocks noGrp="1"/>
          </p:cNvSpPr>
          <p:nvPr>
            <p:ph type="dt" sz="half" idx="10"/>
          </p:nvPr>
        </p:nvSpPr>
        <p:spPr/>
        <p:txBody>
          <a:bodyPr/>
          <a:lstStyle/>
          <a:p>
            <a:fld id="{93D5AAC7-1B1E-4246-BD73-39B46D680FE1}" type="datetimeFigureOut">
              <a:rPr lang="x-none" smtClean="0"/>
              <a:pPr/>
              <a:t>12/11/2014</a:t>
            </a:fld>
            <a:endParaRPr lang="x-none"/>
          </a:p>
        </p:txBody>
      </p:sp>
      <p:sp>
        <p:nvSpPr>
          <p:cNvPr id="8" name="عنصر نائب للتذييل 7"/>
          <p:cNvSpPr>
            <a:spLocks noGrp="1"/>
          </p:cNvSpPr>
          <p:nvPr>
            <p:ph type="ftr" sz="quarter" idx="11"/>
          </p:nvPr>
        </p:nvSpPr>
        <p:spPr/>
        <p:txBody>
          <a:bodyPr/>
          <a:lstStyle/>
          <a:p>
            <a:endParaRPr lang="x-none"/>
          </a:p>
        </p:txBody>
      </p:sp>
      <p:sp>
        <p:nvSpPr>
          <p:cNvPr id="9" name="عنصر نائب لرقم الشريحة 8"/>
          <p:cNvSpPr>
            <a:spLocks noGrp="1"/>
          </p:cNvSpPr>
          <p:nvPr>
            <p:ph type="sldNum" sz="quarter" idx="12"/>
          </p:nvPr>
        </p:nvSpPr>
        <p:spPr/>
        <p:txBody>
          <a:bodyPr/>
          <a:lstStyle/>
          <a:p>
            <a:fld id="{907B143D-4292-47BB-BF48-82BF7C57DB4E}" type="slidenum">
              <a:rPr lang="x-none" smtClean="0"/>
              <a:pPr/>
              <a:t>‹#›</a:t>
            </a:fld>
            <a:endParaRPr lang="x-non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x-none"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93D5AAC7-1B1E-4246-BD73-39B46D680FE1}" type="datetimeFigureOut">
              <a:rPr lang="x-none" smtClean="0"/>
              <a:pPr/>
              <a:t>12/11/2014</a:t>
            </a:fld>
            <a:endParaRPr lang="x-none"/>
          </a:p>
        </p:txBody>
      </p:sp>
      <p:sp>
        <p:nvSpPr>
          <p:cNvPr id="4" name="عنصر نائب للتذييل 3"/>
          <p:cNvSpPr>
            <a:spLocks noGrp="1"/>
          </p:cNvSpPr>
          <p:nvPr>
            <p:ph type="ftr" sz="quarter" idx="11"/>
          </p:nvPr>
        </p:nvSpPr>
        <p:spPr/>
        <p:txBody>
          <a:bodyPr/>
          <a:lstStyle/>
          <a:p>
            <a:endParaRPr lang="x-none"/>
          </a:p>
        </p:txBody>
      </p:sp>
      <p:sp>
        <p:nvSpPr>
          <p:cNvPr id="5" name="عنصر نائب لرقم الشريحة 4"/>
          <p:cNvSpPr>
            <a:spLocks noGrp="1"/>
          </p:cNvSpPr>
          <p:nvPr>
            <p:ph type="sldNum" sz="quarter" idx="12"/>
          </p:nvPr>
        </p:nvSpPr>
        <p:spPr/>
        <p:txBody>
          <a:bodyPr/>
          <a:lstStyle/>
          <a:p>
            <a:fld id="{907B143D-4292-47BB-BF48-82BF7C57DB4E}" type="slidenum">
              <a:rPr lang="x-none" smtClean="0"/>
              <a:pPr/>
              <a:t>‹#›</a:t>
            </a:fld>
            <a:endParaRPr lang="x-non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3D5AAC7-1B1E-4246-BD73-39B46D680FE1}" type="datetimeFigureOut">
              <a:rPr lang="x-none" smtClean="0"/>
              <a:pPr/>
              <a:t>12/11/2014</a:t>
            </a:fld>
            <a:endParaRPr lang="x-none"/>
          </a:p>
        </p:txBody>
      </p:sp>
      <p:sp>
        <p:nvSpPr>
          <p:cNvPr id="3" name="عنصر نائب للتذييل 2"/>
          <p:cNvSpPr>
            <a:spLocks noGrp="1"/>
          </p:cNvSpPr>
          <p:nvPr>
            <p:ph type="ftr" sz="quarter" idx="11"/>
          </p:nvPr>
        </p:nvSpPr>
        <p:spPr/>
        <p:txBody>
          <a:bodyPr/>
          <a:lstStyle/>
          <a:p>
            <a:endParaRPr lang="x-none"/>
          </a:p>
        </p:txBody>
      </p:sp>
      <p:sp>
        <p:nvSpPr>
          <p:cNvPr id="4" name="عنصر نائب لرقم الشريحة 3"/>
          <p:cNvSpPr>
            <a:spLocks noGrp="1"/>
          </p:cNvSpPr>
          <p:nvPr>
            <p:ph type="sldNum" sz="quarter" idx="12"/>
          </p:nvPr>
        </p:nvSpPr>
        <p:spPr/>
        <p:txBody>
          <a:bodyPr/>
          <a:lstStyle/>
          <a:p>
            <a:fld id="{907B143D-4292-47BB-BF48-82BF7C57DB4E}" type="slidenum">
              <a:rPr lang="x-none" smtClean="0"/>
              <a:pPr/>
              <a:t>‹#›</a:t>
            </a:fld>
            <a:endParaRPr lang="x-non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x-none"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x-none"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5" name="عنصر نائب للتاريخ 4"/>
          <p:cNvSpPr>
            <a:spLocks noGrp="1"/>
          </p:cNvSpPr>
          <p:nvPr>
            <p:ph type="dt" sz="half" idx="10"/>
          </p:nvPr>
        </p:nvSpPr>
        <p:spPr/>
        <p:txBody>
          <a:bodyPr/>
          <a:lstStyle/>
          <a:p>
            <a:fld id="{93D5AAC7-1B1E-4246-BD73-39B46D680FE1}" type="datetimeFigureOut">
              <a:rPr lang="x-none" smtClean="0"/>
              <a:pPr/>
              <a:t>12/11/2014</a:t>
            </a:fld>
            <a:endParaRPr lang="x-none"/>
          </a:p>
        </p:txBody>
      </p:sp>
      <p:sp>
        <p:nvSpPr>
          <p:cNvPr id="6" name="عنصر نائب للتذييل 5"/>
          <p:cNvSpPr>
            <a:spLocks noGrp="1"/>
          </p:cNvSpPr>
          <p:nvPr>
            <p:ph type="ftr" sz="quarter" idx="11"/>
          </p:nvPr>
        </p:nvSpPr>
        <p:spPr/>
        <p:txBody>
          <a:bodyPr/>
          <a:lstStyle/>
          <a:p>
            <a:endParaRPr lang="x-none"/>
          </a:p>
        </p:txBody>
      </p:sp>
      <p:sp>
        <p:nvSpPr>
          <p:cNvPr id="7" name="عنصر نائب لرقم الشريحة 6"/>
          <p:cNvSpPr>
            <a:spLocks noGrp="1"/>
          </p:cNvSpPr>
          <p:nvPr>
            <p:ph type="sldNum" sz="quarter" idx="12"/>
          </p:nvPr>
        </p:nvSpPr>
        <p:spPr/>
        <p:txBody>
          <a:bodyPr/>
          <a:lstStyle/>
          <a:p>
            <a:fld id="{907B143D-4292-47BB-BF48-82BF7C57DB4E}" type="slidenum">
              <a:rPr lang="x-none" smtClean="0"/>
              <a:pPr/>
              <a:t>‹#›</a:t>
            </a:fld>
            <a:endParaRPr lang="x-non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x-none"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x-none" smtClean="0"/>
              <a:t>انقر لتحرير أنماط النص الرئيسي</a:t>
            </a:r>
          </a:p>
        </p:txBody>
      </p:sp>
      <p:sp>
        <p:nvSpPr>
          <p:cNvPr id="5" name="عنصر نائب للتاريخ 4"/>
          <p:cNvSpPr>
            <a:spLocks noGrp="1"/>
          </p:cNvSpPr>
          <p:nvPr>
            <p:ph type="dt" sz="half" idx="10"/>
          </p:nvPr>
        </p:nvSpPr>
        <p:spPr/>
        <p:txBody>
          <a:bodyPr/>
          <a:lstStyle/>
          <a:p>
            <a:fld id="{93D5AAC7-1B1E-4246-BD73-39B46D680FE1}" type="datetimeFigureOut">
              <a:rPr lang="x-none" smtClean="0"/>
              <a:pPr/>
              <a:t>12/11/2014</a:t>
            </a:fld>
            <a:endParaRPr lang="x-none"/>
          </a:p>
        </p:txBody>
      </p:sp>
      <p:sp>
        <p:nvSpPr>
          <p:cNvPr id="6" name="عنصر نائب للتذييل 5"/>
          <p:cNvSpPr>
            <a:spLocks noGrp="1"/>
          </p:cNvSpPr>
          <p:nvPr>
            <p:ph type="ftr" sz="quarter" idx="11"/>
          </p:nvPr>
        </p:nvSpPr>
        <p:spPr/>
        <p:txBody>
          <a:bodyPr/>
          <a:lstStyle/>
          <a:p>
            <a:endParaRPr lang="x-none"/>
          </a:p>
        </p:txBody>
      </p:sp>
      <p:sp>
        <p:nvSpPr>
          <p:cNvPr id="7" name="عنصر نائب لرقم الشريحة 6"/>
          <p:cNvSpPr>
            <a:spLocks noGrp="1"/>
          </p:cNvSpPr>
          <p:nvPr>
            <p:ph type="sldNum" sz="quarter" idx="12"/>
          </p:nvPr>
        </p:nvSpPr>
        <p:spPr>
          <a:xfrm>
            <a:off x="8077200" y="6356350"/>
            <a:ext cx="609600" cy="365125"/>
          </a:xfrm>
        </p:spPr>
        <p:txBody>
          <a:bodyPr/>
          <a:lstStyle/>
          <a:p>
            <a:fld id="{907B143D-4292-47BB-BF48-82BF7C57DB4E}" type="slidenum">
              <a:rPr lang="x-none" smtClean="0"/>
              <a:pPr/>
              <a:t>‹#›</a:t>
            </a:fld>
            <a:endParaRPr lang="x-none"/>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x-none"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x-none"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x-none" smtClean="0"/>
              <a:t>انقر لتحرير أنماط النص الرئيسي</a:t>
            </a:r>
          </a:p>
          <a:p>
            <a:pPr lvl="1" eaLnBrk="1" latinLnBrk="0" hangingPunct="1"/>
            <a:r>
              <a:rPr kumimoji="0" lang="x-none" smtClean="0"/>
              <a:t>المستوى الثاني</a:t>
            </a:r>
          </a:p>
          <a:p>
            <a:pPr lvl="2" eaLnBrk="1" latinLnBrk="0" hangingPunct="1"/>
            <a:r>
              <a:rPr kumimoji="0" lang="x-none" smtClean="0"/>
              <a:t>المستوى الثالث</a:t>
            </a:r>
          </a:p>
          <a:p>
            <a:pPr lvl="3" eaLnBrk="1" latinLnBrk="0" hangingPunct="1"/>
            <a:r>
              <a:rPr kumimoji="0" lang="x-none" smtClean="0"/>
              <a:t>المستوى الرابع</a:t>
            </a:r>
          </a:p>
          <a:p>
            <a:pPr lvl="4" eaLnBrk="1" latinLnBrk="0" hangingPunct="1"/>
            <a:r>
              <a:rPr kumimoji="0" lang="x-none"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3D5AAC7-1B1E-4246-BD73-39B46D680FE1}" type="datetimeFigureOut">
              <a:rPr lang="x-none" smtClean="0"/>
              <a:pPr/>
              <a:t>12/11/2014</a:t>
            </a:fld>
            <a:endParaRPr lang="x-none"/>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x-none"/>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07B143D-4292-47BB-BF48-82BF7C57DB4E}" type="slidenum">
              <a:rPr lang="x-none" smtClean="0"/>
              <a:pPr/>
              <a:t>‹#›</a:t>
            </a:fld>
            <a:endParaRPr lang="x-none"/>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 Id="rId4" Type="http://schemas.openxmlformats.org/officeDocument/2006/relationships/image" Target="../media/image22.gif"/></Relationships>
</file>

<file path=ppt/slides/_rels/slide2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7.gif"/><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عنصر نائب للصورة 6" descr="throat_swab.gif"/>
          <p:cNvPicPr>
            <a:picLocks noGrp="1" noChangeAspect="1"/>
          </p:cNvPicPr>
          <p:nvPr>
            <p:ph type="pic" idx="1"/>
          </p:nvPr>
        </p:nvPicPr>
        <p:blipFill>
          <a:blip r:embed="rId2"/>
          <a:srcRect l="3325" r="3325"/>
          <a:stretch>
            <a:fillRect/>
          </a:stretch>
        </p:blipFill>
        <p:spPr>
          <a:xfrm rot="420000">
            <a:off x="3485793" y="2125954"/>
            <a:ext cx="4617720" cy="3931920"/>
          </a:xfrm>
        </p:spPr>
      </p:pic>
      <p:sp>
        <p:nvSpPr>
          <p:cNvPr id="5" name="Rectangle 4"/>
          <p:cNvSpPr/>
          <p:nvPr/>
        </p:nvSpPr>
        <p:spPr>
          <a:xfrm rot="435532">
            <a:off x="4910942" y="1021400"/>
            <a:ext cx="2404634" cy="1107996"/>
          </a:xfrm>
          <a:prstGeom prst="rect">
            <a:avLst/>
          </a:prstGeom>
          <a:noFill/>
        </p:spPr>
        <p:txBody>
          <a:bodyPr wrap="none" lIns="91440" tIns="45720" rIns="91440" bIns="45720">
            <a:spAutoFit/>
          </a:bodyPr>
          <a:lstStyle/>
          <a:p>
            <a:pPr algn="ctr"/>
            <a:r>
              <a:rPr lang="en-US" sz="6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outerShdw blurRad="38100" dist="38100" dir="2700000" algn="tl">
                    <a:srgbClr val="000000">
                      <a:alpha val="43137"/>
                    </a:srgbClr>
                  </a:outerShdw>
                </a:effectLst>
                <a:latin typeface="+mj-lt"/>
              </a:rPr>
              <a:t>Swabs</a:t>
            </a:r>
            <a:endParaRPr lang="en-US" sz="6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outerShdw blurRad="38100" dist="38100" dir="2700000" algn="tl">
                  <a:srgbClr val="000000">
                    <a:alpha val="43137"/>
                  </a:srgbClr>
                </a:outerShdw>
              </a:effectLst>
              <a:latin typeface="+mj-lt"/>
            </a:endParaRPr>
          </a:p>
        </p:txBody>
      </p:sp>
      <p:sp>
        <p:nvSpPr>
          <p:cNvPr id="8" name="عنوان 3"/>
          <p:cNvSpPr>
            <a:spLocks noGrp="1"/>
          </p:cNvSpPr>
          <p:nvPr>
            <p:ph type="title"/>
          </p:nvPr>
        </p:nvSpPr>
        <p:spPr>
          <a:xfrm>
            <a:off x="609600" y="1772816"/>
            <a:ext cx="2212848" cy="3070218"/>
          </a:xfrm>
        </p:spPr>
        <p:txBody>
          <a:bodyPr>
            <a:normAutofit/>
          </a:bodyPr>
          <a:lstStyle/>
          <a:p>
            <a:pPr algn="ctr"/>
            <a:r>
              <a:rPr lang="en-US" sz="4800" dirty="0" smtClean="0">
                <a:effectLst>
                  <a:outerShdw blurRad="38100" dist="38100" dir="2700000" algn="tl">
                    <a:srgbClr val="000000">
                      <a:alpha val="43137"/>
                    </a:srgbClr>
                  </a:outerShdw>
                </a:effectLst>
              </a:rPr>
              <a:t>LAB 304</a:t>
            </a:r>
            <a:br>
              <a:rPr lang="en-US" sz="4800" dirty="0" smtClean="0">
                <a:effectLst>
                  <a:outerShdw blurRad="38100" dist="38100" dir="2700000" algn="tl">
                    <a:srgbClr val="000000">
                      <a:alpha val="43137"/>
                    </a:srgbClr>
                  </a:outerShdw>
                </a:effectLst>
              </a:rPr>
            </a:br>
            <a:r>
              <a:rPr lang="en-US" sz="4800" dirty="0" smtClean="0">
                <a:effectLst>
                  <a:outerShdw blurRad="38100" dist="38100" dir="2700000" algn="tl">
                    <a:srgbClr val="000000">
                      <a:alpha val="43137"/>
                    </a:srgbClr>
                  </a:outerShdw>
                </a:effectLst>
              </a:rPr>
              <a:t/>
            </a:r>
            <a:br>
              <a:rPr lang="en-US" sz="4800" dirty="0" smtClean="0">
                <a:effectLst>
                  <a:outerShdw blurRad="38100" dist="38100" dir="2700000" algn="tl">
                    <a:srgbClr val="000000">
                      <a:alpha val="43137"/>
                    </a:srgbClr>
                  </a:outerShdw>
                </a:effectLst>
              </a:rPr>
            </a:br>
            <a:r>
              <a:rPr lang="en-US" sz="4800" dirty="0">
                <a:effectLst>
                  <a:outerShdw blurRad="38100" dist="38100" dir="2700000" algn="tl">
                    <a:srgbClr val="000000">
                      <a:alpha val="43137"/>
                    </a:srgbClr>
                  </a:outerShdw>
                </a:effectLst>
              </a:rPr>
              <a:t/>
            </a:r>
            <a:br>
              <a:rPr lang="en-US" sz="4800" dirty="0">
                <a:effectLst>
                  <a:outerShdw blurRad="38100" dist="38100" dir="2700000" algn="tl">
                    <a:srgbClr val="000000">
                      <a:alpha val="43137"/>
                    </a:srgbClr>
                  </a:outerShdw>
                </a:effectLst>
              </a:rPr>
            </a:br>
            <a:r>
              <a:rPr lang="en-US" sz="3600" dirty="0">
                <a:solidFill>
                  <a:srgbClr val="C00000"/>
                </a:solidFill>
                <a:effectLst>
                  <a:outerShdw blurRad="38100" dist="38100" dir="2700000" algn="tl">
                    <a:srgbClr val="000000">
                      <a:alpha val="43137"/>
                    </a:srgbClr>
                  </a:outerShdw>
                </a:effectLst>
              </a:rPr>
              <a:t>Lecture \ </a:t>
            </a:r>
            <a:r>
              <a:rPr lang="en-US" sz="3600" dirty="0" smtClean="0">
                <a:solidFill>
                  <a:srgbClr val="C00000"/>
                </a:solidFill>
                <a:effectLst>
                  <a:outerShdw blurRad="38100" dist="38100" dir="2700000" algn="tl">
                    <a:srgbClr val="000000">
                      <a:alpha val="43137"/>
                    </a:srgbClr>
                  </a:outerShdw>
                </a:effectLst>
              </a:rPr>
              <a:t>5</a:t>
            </a:r>
            <a:endParaRPr lang="ar-SA" sz="36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b="1" dirty="0" smtClean="0">
                <a:effectLst>
                  <a:outerShdw blurRad="38100" dist="38100" dir="2700000" algn="tl">
                    <a:srgbClr val="000000">
                      <a:alpha val="43137"/>
                    </a:srgbClr>
                  </a:outerShdw>
                </a:effectLst>
                <a:latin typeface="Calibri" panose="020F0502020204030204" pitchFamily="34" charset="0"/>
              </a:rPr>
              <a:t>Vaginal swab</a:t>
            </a:r>
            <a:endParaRPr lang="x-none" b="1" dirty="0">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p:txBody>
          <a:bodyPr/>
          <a:lstStyle/>
          <a:p>
            <a:pPr algn="l" rtl="0">
              <a:buNone/>
            </a:pPr>
            <a:r>
              <a:rPr lang="en-US" dirty="0" smtClean="0">
                <a:latin typeface="Calibri" panose="020F0502020204030204" pitchFamily="34" charset="0"/>
              </a:rPr>
              <a:t>2- </a:t>
            </a:r>
            <a:r>
              <a:rPr lang="en-US" dirty="0" err="1" smtClean="0">
                <a:latin typeface="Calibri" panose="020F0502020204030204" pitchFamily="34" charset="0"/>
              </a:rPr>
              <a:t>candida</a:t>
            </a:r>
            <a:r>
              <a:rPr lang="en-US" dirty="0" smtClean="0">
                <a:latin typeface="Calibri" panose="020F0502020204030204" pitchFamily="34" charset="0"/>
              </a:rPr>
              <a:t> species</a:t>
            </a:r>
            <a:endParaRPr lang="x-none" dirty="0">
              <a:latin typeface="Calibri" panose="020F0502020204030204" pitchFamily="34" charset="0"/>
            </a:endParaRPr>
          </a:p>
        </p:txBody>
      </p:sp>
      <p:pic>
        <p:nvPicPr>
          <p:cNvPr id="10" name="صورة 9" descr="images (63).jpg"/>
          <p:cNvPicPr>
            <a:picLocks noChangeAspect="1"/>
          </p:cNvPicPr>
          <p:nvPr/>
        </p:nvPicPr>
        <p:blipFill>
          <a:blip r:embed="rId2"/>
          <a:stretch>
            <a:fillRect/>
          </a:stretch>
        </p:blipFill>
        <p:spPr>
          <a:xfrm>
            <a:off x="5143504" y="2285992"/>
            <a:ext cx="3533783" cy="3714776"/>
          </a:xfrm>
          <a:prstGeom prst="rect">
            <a:avLst/>
          </a:prstGeom>
        </p:spPr>
      </p:pic>
      <p:pic>
        <p:nvPicPr>
          <p:cNvPr id="12" name="صورة 11" descr="candida-albicans.jpg"/>
          <p:cNvPicPr>
            <a:picLocks noChangeAspect="1"/>
          </p:cNvPicPr>
          <p:nvPr/>
        </p:nvPicPr>
        <p:blipFill>
          <a:blip r:embed="rId3"/>
          <a:stretch>
            <a:fillRect/>
          </a:stretch>
        </p:blipFill>
        <p:spPr>
          <a:xfrm>
            <a:off x="357158" y="2500306"/>
            <a:ext cx="4357718" cy="3833806"/>
          </a:xfrm>
          <a:prstGeom prst="rect">
            <a:avLst/>
          </a:prstGeom>
        </p:spPr>
      </p:pic>
      <p:sp>
        <p:nvSpPr>
          <p:cNvPr id="13" name="مستطيل مستدير الزوايا 12"/>
          <p:cNvSpPr/>
          <p:nvPr/>
        </p:nvSpPr>
        <p:spPr>
          <a:xfrm>
            <a:off x="1142976" y="6429396"/>
            <a:ext cx="3071834" cy="4286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i="1" dirty="0"/>
              <a:t>Candida </a:t>
            </a:r>
            <a:r>
              <a:rPr lang="en-US" i="1" dirty="0" err="1" smtClean="0"/>
              <a:t>albicans</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b="1" dirty="0" smtClean="0">
                <a:effectLst>
                  <a:outerShdw blurRad="38100" dist="38100" dir="2700000" algn="tl">
                    <a:srgbClr val="000000">
                      <a:alpha val="43137"/>
                    </a:srgbClr>
                  </a:outerShdw>
                </a:effectLst>
                <a:latin typeface="Calibri" panose="020F0502020204030204" pitchFamily="34" charset="0"/>
              </a:rPr>
              <a:t>Vaginal swab</a:t>
            </a:r>
            <a:endParaRPr lang="x-none" b="1" dirty="0">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p:txBody>
          <a:bodyPr/>
          <a:lstStyle/>
          <a:p>
            <a:pPr algn="l" rtl="0">
              <a:buNone/>
            </a:pPr>
            <a:r>
              <a:rPr lang="en-US" dirty="0" smtClean="0">
                <a:latin typeface="Calibri" panose="020F0502020204030204" pitchFamily="34" charset="0"/>
              </a:rPr>
              <a:t>3- </a:t>
            </a:r>
            <a:r>
              <a:rPr lang="en-US" i="1" dirty="0" err="1" smtClean="0">
                <a:latin typeface="Calibri" panose="020F0502020204030204" pitchFamily="34" charset="0"/>
              </a:rPr>
              <a:t>Gardnerella</a:t>
            </a:r>
            <a:r>
              <a:rPr lang="en-US" i="1" dirty="0" smtClean="0">
                <a:latin typeface="Calibri" panose="020F0502020204030204" pitchFamily="34" charset="0"/>
              </a:rPr>
              <a:t> </a:t>
            </a:r>
            <a:r>
              <a:rPr lang="en-US" i="1" dirty="0" err="1" smtClean="0">
                <a:latin typeface="Calibri" panose="020F0502020204030204" pitchFamily="34" charset="0"/>
              </a:rPr>
              <a:t>vaginalis</a:t>
            </a:r>
            <a:r>
              <a:rPr lang="en-US" i="1" dirty="0" smtClean="0">
                <a:latin typeface="Calibri" panose="020F0502020204030204" pitchFamily="34" charset="0"/>
              </a:rPr>
              <a:t> </a:t>
            </a:r>
            <a:r>
              <a:rPr lang="en-US" dirty="0" smtClean="0">
                <a:latin typeface="Calibri" panose="020F0502020204030204" pitchFamily="34" charset="0"/>
              </a:rPr>
              <a:t>with anaerobes .</a:t>
            </a:r>
            <a:endParaRPr lang="x-none" dirty="0">
              <a:latin typeface="Calibri" panose="020F0502020204030204" pitchFamily="34" charset="0"/>
            </a:endParaRPr>
          </a:p>
        </p:txBody>
      </p:sp>
      <p:pic>
        <p:nvPicPr>
          <p:cNvPr id="4" name="صورة 3" descr="images (66).jpg"/>
          <p:cNvPicPr>
            <a:picLocks noChangeAspect="1"/>
          </p:cNvPicPr>
          <p:nvPr/>
        </p:nvPicPr>
        <p:blipFill>
          <a:blip r:embed="rId2"/>
          <a:stretch>
            <a:fillRect/>
          </a:stretch>
        </p:blipFill>
        <p:spPr>
          <a:xfrm>
            <a:off x="928662" y="2571744"/>
            <a:ext cx="3214710" cy="3286148"/>
          </a:xfrm>
          <a:prstGeom prst="rect">
            <a:avLst/>
          </a:prstGeom>
        </p:spPr>
      </p:pic>
      <p:pic>
        <p:nvPicPr>
          <p:cNvPr id="5" name="صورة 4" descr="تنزيل (32).jpg"/>
          <p:cNvPicPr>
            <a:picLocks noChangeAspect="1"/>
          </p:cNvPicPr>
          <p:nvPr/>
        </p:nvPicPr>
        <p:blipFill>
          <a:blip r:embed="rId3"/>
          <a:stretch>
            <a:fillRect/>
          </a:stretch>
        </p:blipFill>
        <p:spPr>
          <a:xfrm>
            <a:off x="4857752" y="2500306"/>
            <a:ext cx="3500462" cy="3357586"/>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algn="l" rtl="0">
              <a:buNone/>
            </a:pPr>
            <a:r>
              <a:rPr lang="en-US" dirty="0" smtClean="0">
                <a:latin typeface="Calibri" panose="020F0502020204030204" pitchFamily="34" charset="0"/>
              </a:rPr>
              <a:t>1- Place the patient in dorsal position, supported by a pillow </a:t>
            </a:r>
          </a:p>
          <a:p>
            <a:pPr algn="l" rtl="0">
              <a:buNone/>
            </a:pPr>
            <a:r>
              <a:rPr lang="en-US" dirty="0" smtClean="0">
                <a:latin typeface="Calibri" panose="020F0502020204030204" pitchFamily="34" charset="0"/>
              </a:rPr>
              <a:t>2- ask her to bring her heels together, </a:t>
            </a:r>
          </a:p>
          <a:p>
            <a:pPr algn="l" rtl="0">
              <a:buNone/>
            </a:pPr>
            <a:r>
              <a:rPr lang="en-US" dirty="0" smtClean="0">
                <a:latin typeface="Calibri" panose="020F0502020204030204" pitchFamily="34" charset="0"/>
              </a:rPr>
              <a:t>3- bend her legs and then draw her heels towards her bottom.</a:t>
            </a:r>
          </a:p>
          <a:p>
            <a:pPr algn="l" rtl="0">
              <a:buNone/>
            </a:pPr>
            <a:r>
              <a:rPr lang="en-US" dirty="0" smtClean="0">
                <a:latin typeface="Calibri" panose="020F0502020204030204" pitchFamily="34" charset="0"/>
              </a:rPr>
              <a:t>4- Open the swab package</a:t>
            </a:r>
          </a:p>
        </p:txBody>
      </p:sp>
      <p:pic>
        <p:nvPicPr>
          <p:cNvPr id="4" name="صورة 3" descr="routine_swab_small.jpg"/>
          <p:cNvPicPr>
            <a:picLocks noChangeAspect="1"/>
          </p:cNvPicPr>
          <p:nvPr/>
        </p:nvPicPr>
        <p:blipFill>
          <a:blip r:embed="rId2"/>
          <a:stretch>
            <a:fillRect/>
          </a:stretch>
        </p:blipFill>
        <p:spPr>
          <a:xfrm>
            <a:off x="714348" y="4786322"/>
            <a:ext cx="7488936" cy="1408176"/>
          </a:xfrm>
          <a:prstGeom prst="rect">
            <a:avLst/>
          </a:prstGeom>
        </p:spPr>
      </p:pic>
      <p:sp>
        <p:nvSpPr>
          <p:cNvPr id="6" name="عنوان 1"/>
          <p:cNvSpPr>
            <a:spLocks noGrp="1"/>
          </p:cNvSpPr>
          <p:nvPr>
            <p:ph type="title"/>
          </p:nvPr>
        </p:nvSpPr>
        <p:spPr>
          <a:xfrm>
            <a:off x="457200" y="704088"/>
            <a:ext cx="8229600" cy="1143000"/>
          </a:xfrm>
        </p:spPr>
        <p:txBody>
          <a:bodyPr>
            <a:noAutofit/>
          </a:bodyPr>
          <a:lstStyle/>
          <a:p>
            <a:pPr algn="ctr" rtl="0"/>
            <a:r>
              <a:rPr lang="en-US" sz="4800" b="1" dirty="0" smtClean="0">
                <a:effectLst>
                  <a:outerShdw blurRad="38100" dist="38100" dir="2700000" algn="tl">
                    <a:srgbClr val="000000">
                      <a:alpha val="43137"/>
                    </a:srgbClr>
                  </a:outerShdw>
                </a:effectLst>
                <a:latin typeface="Calibri" panose="020F0502020204030204" pitchFamily="34" charset="0"/>
              </a:rPr>
              <a:t>Vaginal swab</a:t>
            </a:r>
            <a:r>
              <a:rPr lang="en-US" sz="4800" b="1" dirty="0">
                <a:effectLst>
                  <a:outerShdw blurRad="38100" dist="38100" dir="2700000" algn="tl">
                    <a:srgbClr val="000000">
                      <a:alpha val="43137"/>
                    </a:srgbClr>
                  </a:outerShdw>
                </a:effectLst>
                <a:latin typeface="Calibri" panose="020F0502020204030204" pitchFamily="34" charset="0"/>
              </a:rPr>
              <a:t/>
            </a:r>
            <a:br>
              <a:rPr lang="en-US" sz="4800" b="1" dirty="0">
                <a:effectLst>
                  <a:outerShdw blurRad="38100" dist="38100" dir="2700000" algn="tl">
                    <a:srgbClr val="000000">
                      <a:alpha val="43137"/>
                    </a:srgbClr>
                  </a:outerShdw>
                </a:effectLst>
                <a:latin typeface="Calibri" panose="020F0502020204030204" pitchFamily="34" charset="0"/>
              </a:rPr>
            </a:br>
            <a:r>
              <a:rPr lang="en-US" sz="4800" b="1" dirty="0">
                <a:effectLst>
                  <a:outerShdw blurRad="38100" dist="38100" dir="2700000" algn="tl">
                    <a:srgbClr val="000000">
                      <a:alpha val="43137"/>
                    </a:srgbClr>
                  </a:outerShdw>
                </a:effectLst>
                <a:latin typeface="Calibri" panose="020F0502020204030204" pitchFamily="34" charset="0"/>
              </a:rPr>
              <a:t>Procedure</a:t>
            </a:r>
            <a:endParaRPr lang="x-none" sz="4800" b="1" dirty="0">
              <a:effectLst>
                <a:outerShdw blurRad="38100" dist="38100" dir="2700000" algn="tl">
                  <a:srgbClr val="000000">
                    <a:alpha val="43137"/>
                  </a:srgbClr>
                </a:outerShdw>
              </a:effectLst>
              <a:latin typeface="Calibri" panose="020F0502020204030204"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algn="l" rtl="0">
              <a:buNone/>
            </a:pPr>
            <a:r>
              <a:rPr lang="en-US" dirty="0" smtClean="0">
                <a:latin typeface="Calibri" panose="020F0502020204030204" pitchFamily="34" charset="0"/>
              </a:rPr>
              <a:t>5- Remove the swab; do not touch the soft tip or lay the swab down.</a:t>
            </a:r>
          </a:p>
          <a:p>
            <a:pPr algn="l" rtl="0">
              <a:buNone/>
            </a:pPr>
            <a:r>
              <a:rPr lang="en-US" dirty="0" smtClean="0">
                <a:latin typeface="Calibri" panose="020F0502020204030204" pitchFamily="34" charset="0"/>
              </a:rPr>
              <a:t>6- Hold the swab as shown </a:t>
            </a:r>
          </a:p>
          <a:p>
            <a:pPr algn="l" rtl="0">
              <a:buNone/>
            </a:pPr>
            <a:endParaRPr lang="x-none" dirty="0">
              <a:latin typeface="Calibri" panose="020F0502020204030204" pitchFamily="34" charset="0"/>
            </a:endParaRPr>
          </a:p>
        </p:txBody>
      </p:sp>
      <p:pic>
        <p:nvPicPr>
          <p:cNvPr id="4" name="صورة 3" descr="images (49).jpg"/>
          <p:cNvPicPr>
            <a:picLocks noChangeAspect="1"/>
          </p:cNvPicPr>
          <p:nvPr/>
        </p:nvPicPr>
        <p:blipFill>
          <a:blip r:embed="rId2"/>
          <a:stretch>
            <a:fillRect/>
          </a:stretch>
        </p:blipFill>
        <p:spPr>
          <a:xfrm>
            <a:off x="2714612" y="3643314"/>
            <a:ext cx="4071966" cy="3214686"/>
          </a:xfrm>
          <a:prstGeom prst="rect">
            <a:avLst/>
          </a:prstGeom>
        </p:spPr>
      </p:pic>
      <p:sp>
        <p:nvSpPr>
          <p:cNvPr id="6" name="عنوان 1"/>
          <p:cNvSpPr>
            <a:spLocks noGrp="1"/>
          </p:cNvSpPr>
          <p:nvPr>
            <p:ph type="title"/>
          </p:nvPr>
        </p:nvSpPr>
        <p:spPr>
          <a:xfrm>
            <a:off x="457200" y="704088"/>
            <a:ext cx="8229600" cy="1143000"/>
          </a:xfrm>
        </p:spPr>
        <p:txBody>
          <a:bodyPr>
            <a:noAutofit/>
          </a:bodyPr>
          <a:lstStyle/>
          <a:p>
            <a:pPr algn="ctr" rtl="0"/>
            <a:r>
              <a:rPr lang="en-US" sz="4800" b="1" dirty="0" smtClean="0">
                <a:effectLst>
                  <a:outerShdw blurRad="38100" dist="38100" dir="2700000" algn="tl">
                    <a:srgbClr val="000000">
                      <a:alpha val="43137"/>
                    </a:srgbClr>
                  </a:outerShdw>
                </a:effectLst>
                <a:latin typeface="Calibri" panose="020F0502020204030204" pitchFamily="34" charset="0"/>
              </a:rPr>
              <a:t>Vaginal swab</a:t>
            </a:r>
            <a:r>
              <a:rPr lang="en-US" sz="4800" b="1" dirty="0">
                <a:effectLst>
                  <a:outerShdw blurRad="38100" dist="38100" dir="2700000" algn="tl">
                    <a:srgbClr val="000000">
                      <a:alpha val="43137"/>
                    </a:srgbClr>
                  </a:outerShdw>
                </a:effectLst>
                <a:latin typeface="Calibri" panose="020F0502020204030204" pitchFamily="34" charset="0"/>
              </a:rPr>
              <a:t/>
            </a:r>
            <a:br>
              <a:rPr lang="en-US" sz="4800" b="1" dirty="0">
                <a:effectLst>
                  <a:outerShdw blurRad="38100" dist="38100" dir="2700000" algn="tl">
                    <a:srgbClr val="000000">
                      <a:alpha val="43137"/>
                    </a:srgbClr>
                  </a:outerShdw>
                </a:effectLst>
                <a:latin typeface="Calibri" panose="020F0502020204030204" pitchFamily="34" charset="0"/>
              </a:rPr>
            </a:br>
            <a:r>
              <a:rPr lang="en-US" sz="4800" b="1" dirty="0">
                <a:effectLst>
                  <a:outerShdw blurRad="38100" dist="38100" dir="2700000" algn="tl">
                    <a:srgbClr val="000000">
                      <a:alpha val="43137"/>
                    </a:srgbClr>
                  </a:outerShdw>
                </a:effectLst>
                <a:latin typeface="Calibri" panose="020F0502020204030204" pitchFamily="34" charset="0"/>
              </a:rPr>
              <a:t>Procedure</a:t>
            </a:r>
            <a:endParaRPr lang="x-none" sz="4800" b="1" dirty="0">
              <a:effectLst>
                <a:outerShdw blurRad="38100" dist="38100" dir="2700000" algn="tl">
                  <a:srgbClr val="000000">
                    <a:alpha val="43137"/>
                  </a:srgbClr>
                </a:outerShdw>
              </a:effectLst>
              <a:latin typeface="Calibri" panose="020F0502020204030204"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algn="l" rtl="0">
              <a:buNone/>
            </a:pPr>
            <a:r>
              <a:rPr lang="en-US" dirty="0" smtClean="0">
                <a:latin typeface="Calibri" panose="020F0502020204030204" pitchFamily="34" charset="0"/>
              </a:rPr>
              <a:t>7- Insert the swab into the lower part of the vagina (about two inches ).</a:t>
            </a:r>
          </a:p>
          <a:p>
            <a:pPr algn="l" rtl="0">
              <a:buNone/>
            </a:pPr>
            <a:r>
              <a:rPr lang="en-US" dirty="0" smtClean="0">
                <a:latin typeface="Calibri" panose="020F0502020204030204" pitchFamily="34" charset="0"/>
              </a:rPr>
              <a:t>8- Gently but firmly rotate the swab for 10 to 30 seconds in the vagina.</a:t>
            </a:r>
          </a:p>
          <a:p>
            <a:pPr algn="l" rtl="0">
              <a:buNone/>
            </a:pPr>
            <a:endParaRPr lang="x-none" dirty="0">
              <a:latin typeface="Calibri" panose="020F0502020204030204" pitchFamily="34" charset="0"/>
            </a:endParaRPr>
          </a:p>
        </p:txBody>
      </p:sp>
      <p:pic>
        <p:nvPicPr>
          <p:cNvPr id="4" name="صورة 3" descr="images (57).jpg"/>
          <p:cNvPicPr>
            <a:picLocks noChangeAspect="1"/>
          </p:cNvPicPr>
          <p:nvPr/>
        </p:nvPicPr>
        <p:blipFill>
          <a:blip r:embed="rId2"/>
          <a:stretch>
            <a:fillRect/>
          </a:stretch>
        </p:blipFill>
        <p:spPr>
          <a:xfrm>
            <a:off x="4643438" y="3286124"/>
            <a:ext cx="3857652" cy="3571876"/>
          </a:xfrm>
          <a:prstGeom prst="rect">
            <a:avLst/>
          </a:prstGeom>
        </p:spPr>
      </p:pic>
      <p:sp>
        <p:nvSpPr>
          <p:cNvPr id="5" name="مستطيل 4"/>
          <p:cNvSpPr/>
          <p:nvPr/>
        </p:nvSpPr>
        <p:spPr>
          <a:xfrm>
            <a:off x="7858148" y="5715016"/>
            <a:ext cx="857256" cy="35719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rgbClr val="FF0000"/>
                </a:solidFill>
              </a:rPr>
              <a:t>vagina</a:t>
            </a:r>
            <a:endParaRPr lang="x-none" dirty="0">
              <a:solidFill>
                <a:srgbClr val="FF0000"/>
              </a:solidFill>
            </a:endParaRPr>
          </a:p>
        </p:txBody>
      </p:sp>
      <p:cxnSp>
        <p:nvCxnSpPr>
          <p:cNvPr id="7" name="رابط مستقيم 6"/>
          <p:cNvCxnSpPr/>
          <p:nvPr/>
        </p:nvCxnSpPr>
        <p:spPr>
          <a:xfrm rot="10800000" flipV="1">
            <a:off x="5786446" y="5143512"/>
            <a:ext cx="1000132" cy="7143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شكل بيضاوي 7"/>
          <p:cNvSpPr/>
          <p:nvPr/>
        </p:nvSpPr>
        <p:spPr>
          <a:xfrm>
            <a:off x="6643702" y="5072074"/>
            <a:ext cx="214314" cy="214314"/>
          </a:xfrm>
          <a:prstGeom prst="ellipse">
            <a:avLst/>
          </a:prstGeom>
          <a:noFill/>
          <a:ln w="31750">
            <a:solidFill>
              <a:schemeClr val="tx2">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x-none"/>
          </a:p>
        </p:txBody>
      </p:sp>
      <p:sp>
        <p:nvSpPr>
          <p:cNvPr id="10" name="سهم منحني إلى الأسفل 9"/>
          <p:cNvSpPr/>
          <p:nvPr/>
        </p:nvSpPr>
        <p:spPr>
          <a:xfrm>
            <a:off x="5786446" y="5357826"/>
            <a:ext cx="428628" cy="357190"/>
          </a:xfrm>
          <a:prstGeom prst="curvedDown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x-none" dirty="0">
              <a:solidFill>
                <a:srgbClr val="FF0000"/>
              </a:solidFill>
            </a:endParaRPr>
          </a:p>
        </p:txBody>
      </p:sp>
      <p:pic>
        <p:nvPicPr>
          <p:cNvPr id="11" name="صورة 10" descr="تنزيل (27).jpg"/>
          <p:cNvPicPr>
            <a:picLocks noChangeAspect="1"/>
          </p:cNvPicPr>
          <p:nvPr/>
        </p:nvPicPr>
        <p:blipFill>
          <a:blip r:embed="rId3"/>
          <a:stretch>
            <a:fillRect/>
          </a:stretch>
        </p:blipFill>
        <p:spPr>
          <a:xfrm>
            <a:off x="142844" y="3714752"/>
            <a:ext cx="4357718" cy="3143248"/>
          </a:xfrm>
          <a:prstGeom prst="rect">
            <a:avLst/>
          </a:prstGeom>
        </p:spPr>
      </p:pic>
      <p:sp>
        <p:nvSpPr>
          <p:cNvPr id="12" name="شكل بيضاوي 11"/>
          <p:cNvSpPr/>
          <p:nvPr/>
        </p:nvSpPr>
        <p:spPr>
          <a:xfrm>
            <a:off x="1571604" y="5572140"/>
            <a:ext cx="285752" cy="428628"/>
          </a:xfrm>
          <a:prstGeom prst="ellipse">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x-none"/>
          </a:p>
        </p:txBody>
      </p:sp>
      <p:cxnSp>
        <p:nvCxnSpPr>
          <p:cNvPr id="13" name="رابط مستقيم 12"/>
          <p:cNvCxnSpPr/>
          <p:nvPr/>
        </p:nvCxnSpPr>
        <p:spPr>
          <a:xfrm rot="16200000" flipH="1">
            <a:off x="1285840" y="6215070"/>
            <a:ext cx="928718" cy="7143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سهم منحني إلى اليمين 16"/>
          <p:cNvSpPr/>
          <p:nvPr/>
        </p:nvSpPr>
        <p:spPr>
          <a:xfrm>
            <a:off x="1428728" y="6357958"/>
            <a:ext cx="714380" cy="500042"/>
          </a:xfrm>
          <a:prstGeom prst="curved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x-none">
              <a:solidFill>
                <a:schemeClr val="tx1"/>
              </a:solidFill>
            </a:endParaRPr>
          </a:p>
        </p:txBody>
      </p:sp>
      <p:sp>
        <p:nvSpPr>
          <p:cNvPr id="14" name="عنوان 1"/>
          <p:cNvSpPr>
            <a:spLocks noGrp="1"/>
          </p:cNvSpPr>
          <p:nvPr>
            <p:ph type="title"/>
          </p:nvPr>
        </p:nvSpPr>
        <p:spPr>
          <a:xfrm>
            <a:off x="457200" y="704088"/>
            <a:ext cx="8229600" cy="1143000"/>
          </a:xfrm>
        </p:spPr>
        <p:txBody>
          <a:bodyPr>
            <a:noAutofit/>
          </a:bodyPr>
          <a:lstStyle/>
          <a:p>
            <a:pPr algn="ctr" rtl="0"/>
            <a:r>
              <a:rPr lang="en-US" sz="4800" b="1" dirty="0" smtClean="0">
                <a:effectLst>
                  <a:outerShdw blurRad="38100" dist="38100" dir="2700000" algn="tl">
                    <a:srgbClr val="000000">
                      <a:alpha val="43137"/>
                    </a:srgbClr>
                  </a:outerShdw>
                </a:effectLst>
                <a:latin typeface="Calibri" panose="020F0502020204030204" pitchFamily="34" charset="0"/>
              </a:rPr>
              <a:t>Vaginal swab</a:t>
            </a:r>
            <a:r>
              <a:rPr lang="en-US" sz="4800" b="1" dirty="0">
                <a:effectLst>
                  <a:outerShdw blurRad="38100" dist="38100" dir="2700000" algn="tl">
                    <a:srgbClr val="000000">
                      <a:alpha val="43137"/>
                    </a:srgbClr>
                  </a:outerShdw>
                </a:effectLst>
                <a:latin typeface="Calibri" panose="020F0502020204030204" pitchFamily="34" charset="0"/>
              </a:rPr>
              <a:t/>
            </a:r>
            <a:br>
              <a:rPr lang="en-US" sz="4800" b="1" dirty="0">
                <a:effectLst>
                  <a:outerShdw blurRad="38100" dist="38100" dir="2700000" algn="tl">
                    <a:srgbClr val="000000">
                      <a:alpha val="43137"/>
                    </a:srgbClr>
                  </a:outerShdw>
                </a:effectLst>
                <a:latin typeface="Calibri" panose="020F0502020204030204" pitchFamily="34" charset="0"/>
              </a:rPr>
            </a:br>
            <a:r>
              <a:rPr lang="en-US" sz="4800" b="1" dirty="0">
                <a:effectLst>
                  <a:outerShdw blurRad="38100" dist="38100" dir="2700000" algn="tl">
                    <a:srgbClr val="000000">
                      <a:alpha val="43137"/>
                    </a:srgbClr>
                  </a:outerShdw>
                </a:effectLst>
                <a:latin typeface="Calibri" panose="020F0502020204030204" pitchFamily="34" charset="0"/>
              </a:rPr>
              <a:t>Procedure</a:t>
            </a:r>
            <a:endParaRPr lang="x-none" sz="4800" b="1" dirty="0">
              <a:effectLst>
                <a:outerShdw blurRad="38100" dist="38100" dir="2700000" algn="tl">
                  <a:srgbClr val="000000">
                    <a:alpha val="43137"/>
                  </a:srgbClr>
                </a:outerShdw>
              </a:effectLst>
              <a:latin typeface="Calibri" panose="020F0502020204030204"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l" rtl="0">
              <a:buNone/>
            </a:pPr>
            <a:r>
              <a:rPr lang="en-US" dirty="0" smtClean="0">
                <a:latin typeface="Calibri" panose="020F0502020204030204" pitchFamily="34" charset="0"/>
              </a:rPr>
              <a:t>9- Withdraw the swab without touching the skin. </a:t>
            </a:r>
          </a:p>
          <a:p>
            <a:pPr algn="l" rtl="0">
              <a:buNone/>
            </a:pPr>
            <a:r>
              <a:rPr lang="en-US" dirty="0" smtClean="0">
                <a:latin typeface="Calibri" panose="020F0502020204030204" pitchFamily="34" charset="0"/>
              </a:rPr>
              <a:t>10- Place the swab into the test tube so that the tip of the swab is  visible below the tube label .</a:t>
            </a:r>
          </a:p>
          <a:p>
            <a:pPr algn="l" rtl="0">
              <a:buNone/>
            </a:pPr>
            <a:r>
              <a:rPr lang="en-US" dirty="0" smtClean="0">
                <a:latin typeface="Calibri" panose="020F0502020204030204" pitchFamily="34" charset="0"/>
              </a:rPr>
              <a:t>11- Ensure that the swab is labeled accurately  and place, with the completed request form </a:t>
            </a:r>
          </a:p>
          <a:p>
            <a:pPr algn="l" rtl="0">
              <a:buNone/>
            </a:pPr>
            <a:r>
              <a:rPr lang="en-US" dirty="0" smtClean="0">
                <a:latin typeface="Calibri" panose="020F0502020204030204" pitchFamily="34" charset="0"/>
              </a:rPr>
              <a:t>12- transport bag to the Department of Medical Microbiology.</a:t>
            </a:r>
            <a:endParaRPr lang="x-none" dirty="0" smtClean="0">
              <a:latin typeface="Calibri" panose="020F0502020204030204" pitchFamily="34" charset="0"/>
            </a:endParaRPr>
          </a:p>
          <a:p>
            <a:pPr algn="l" rtl="0">
              <a:buNone/>
            </a:pPr>
            <a:endParaRPr lang="x-none" dirty="0">
              <a:latin typeface="Calibri" panose="020F0502020204030204" pitchFamily="34" charset="0"/>
            </a:endParaRPr>
          </a:p>
        </p:txBody>
      </p:sp>
      <p:sp>
        <p:nvSpPr>
          <p:cNvPr id="5" name="عنوان 1"/>
          <p:cNvSpPr>
            <a:spLocks noGrp="1"/>
          </p:cNvSpPr>
          <p:nvPr>
            <p:ph type="title"/>
          </p:nvPr>
        </p:nvSpPr>
        <p:spPr>
          <a:xfrm>
            <a:off x="457200" y="704088"/>
            <a:ext cx="8229600" cy="1143000"/>
          </a:xfrm>
        </p:spPr>
        <p:txBody>
          <a:bodyPr>
            <a:noAutofit/>
          </a:bodyPr>
          <a:lstStyle/>
          <a:p>
            <a:pPr algn="ctr" rtl="0"/>
            <a:r>
              <a:rPr lang="en-US" sz="4800" b="1" dirty="0" smtClean="0">
                <a:effectLst>
                  <a:outerShdw blurRad="38100" dist="38100" dir="2700000" algn="tl">
                    <a:srgbClr val="000000">
                      <a:alpha val="43137"/>
                    </a:srgbClr>
                  </a:outerShdw>
                </a:effectLst>
                <a:latin typeface="Calibri" panose="020F0502020204030204" pitchFamily="34" charset="0"/>
              </a:rPr>
              <a:t>Vaginal swab</a:t>
            </a:r>
            <a:r>
              <a:rPr lang="en-US" sz="4800" b="1" dirty="0">
                <a:effectLst>
                  <a:outerShdw blurRad="38100" dist="38100" dir="2700000" algn="tl">
                    <a:srgbClr val="000000">
                      <a:alpha val="43137"/>
                    </a:srgbClr>
                  </a:outerShdw>
                </a:effectLst>
                <a:latin typeface="Calibri" panose="020F0502020204030204" pitchFamily="34" charset="0"/>
              </a:rPr>
              <a:t/>
            </a:r>
            <a:br>
              <a:rPr lang="en-US" sz="4800" b="1" dirty="0">
                <a:effectLst>
                  <a:outerShdw blurRad="38100" dist="38100" dir="2700000" algn="tl">
                    <a:srgbClr val="000000">
                      <a:alpha val="43137"/>
                    </a:srgbClr>
                  </a:outerShdw>
                </a:effectLst>
                <a:latin typeface="Calibri" panose="020F0502020204030204" pitchFamily="34" charset="0"/>
              </a:rPr>
            </a:br>
            <a:r>
              <a:rPr lang="en-US" sz="4800" b="1" dirty="0">
                <a:effectLst>
                  <a:outerShdw blurRad="38100" dist="38100" dir="2700000" algn="tl">
                    <a:srgbClr val="000000">
                      <a:alpha val="43137"/>
                    </a:srgbClr>
                  </a:outerShdw>
                </a:effectLst>
                <a:latin typeface="Calibri" panose="020F0502020204030204" pitchFamily="34" charset="0"/>
              </a:rPr>
              <a:t>Procedure</a:t>
            </a:r>
            <a:endParaRPr lang="x-none" sz="4800" b="1" dirty="0">
              <a:effectLst>
                <a:outerShdw blurRad="38100" dist="38100" dir="2700000" algn="tl">
                  <a:srgbClr val="000000">
                    <a:alpha val="43137"/>
                  </a:srgbClr>
                </a:outerShdw>
              </a:effectLst>
              <a:latin typeface="Calibri" panose="020F0502020204030204"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b="1" dirty="0" smtClean="0">
                <a:effectLst>
                  <a:outerShdw blurRad="38100" dist="38100" dir="2700000" algn="tl">
                    <a:srgbClr val="000000">
                      <a:alpha val="43137"/>
                    </a:srgbClr>
                  </a:outerShdw>
                </a:effectLst>
                <a:latin typeface="Calibri" panose="020F0502020204030204" pitchFamily="34" charset="0"/>
              </a:rPr>
              <a:t>Cervical swab</a:t>
            </a:r>
            <a:endParaRPr lang="x-none" b="1" dirty="0">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p:txBody>
          <a:bodyPr>
            <a:normAutofit/>
          </a:bodyPr>
          <a:lstStyle/>
          <a:p>
            <a:pPr algn="l" rtl="0"/>
            <a:r>
              <a:rPr lang="en-US" dirty="0" smtClean="0">
                <a:latin typeface="Calibri" panose="020F0502020204030204" pitchFamily="34" charset="0"/>
              </a:rPr>
              <a:t>Also it is called : </a:t>
            </a:r>
            <a:r>
              <a:rPr lang="en-US" b="1" dirty="0" err="1" smtClean="0">
                <a:latin typeface="Calibri" panose="020F0502020204030204" pitchFamily="34" charset="0"/>
              </a:rPr>
              <a:t>Papanicolaou</a:t>
            </a:r>
            <a:r>
              <a:rPr lang="en-US" b="1" dirty="0" smtClean="0">
                <a:latin typeface="Calibri" panose="020F0502020204030204" pitchFamily="34" charset="0"/>
              </a:rPr>
              <a:t> test ,Pap smear</a:t>
            </a:r>
            <a:r>
              <a:rPr lang="en-US" dirty="0" smtClean="0">
                <a:latin typeface="Calibri" panose="020F0502020204030204" pitchFamily="34" charset="0"/>
              </a:rPr>
              <a:t>, </a:t>
            </a:r>
            <a:r>
              <a:rPr lang="en-US" b="1" dirty="0" smtClean="0">
                <a:latin typeface="Calibri" panose="020F0502020204030204" pitchFamily="34" charset="0"/>
              </a:rPr>
              <a:t>Pap test</a:t>
            </a:r>
            <a:r>
              <a:rPr lang="en-US" dirty="0" smtClean="0">
                <a:latin typeface="Calibri" panose="020F0502020204030204" pitchFamily="34" charset="0"/>
              </a:rPr>
              <a:t>, </a:t>
            </a:r>
            <a:r>
              <a:rPr lang="en-US" b="1" dirty="0" smtClean="0">
                <a:latin typeface="Calibri" panose="020F0502020204030204" pitchFamily="34" charset="0"/>
              </a:rPr>
              <a:t>cervical smear</a:t>
            </a:r>
            <a:r>
              <a:rPr lang="en-US" dirty="0" smtClean="0">
                <a:latin typeface="Calibri" panose="020F0502020204030204" pitchFamily="34" charset="0"/>
              </a:rPr>
              <a:t>, or </a:t>
            </a:r>
            <a:r>
              <a:rPr lang="en-US" b="1" dirty="0" smtClean="0">
                <a:latin typeface="Calibri" panose="020F0502020204030204" pitchFamily="34" charset="0"/>
              </a:rPr>
              <a:t>smear test .</a:t>
            </a:r>
          </a:p>
          <a:p>
            <a:pPr algn="l" rtl="0"/>
            <a:r>
              <a:rPr lang="en-US" dirty="0" smtClean="0">
                <a:latin typeface="Calibri" panose="020F0502020204030204" pitchFamily="34" charset="0"/>
              </a:rPr>
              <a:t>A sample of cells from </a:t>
            </a:r>
            <a:r>
              <a:rPr lang="en-US" dirty="0" smtClean="0">
                <a:latin typeface="Calibri" panose="020F0502020204030204" pitchFamily="34" charset="0"/>
              </a:rPr>
              <a:t>the patient's</a:t>
            </a:r>
            <a:r>
              <a:rPr lang="en-US" dirty="0" smtClean="0">
                <a:latin typeface="Calibri" panose="020F0502020204030204" pitchFamily="34" charset="0"/>
              </a:rPr>
              <a:t> cervix is collected and spread (smeared) on a microscope slide. The cells are examined under a microscope in order to look for pre-malignant (before-cancer) or malignant (cancer) changes.</a:t>
            </a:r>
          </a:p>
          <a:p>
            <a:pPr algn="l" rtl="0"/>
            <a:r>
              <a:rPr lang="en-US" dirty="0" smtClean="0">
                <a:latin typeface="Calibri" panose="020F0502020204030204" pitchFamily="34" charset="0"/>
              </a:rPr>
              <a:t>Changes can be treated, thus preventing cervical cancer, and cancer can be detected early.</a:t>
            </a:r>
            <a:endParaRPr lang="x-none" dirty="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b="1" dirty="0" smtClean="0">
                <a:effectLst>
                  <a:outerShdw blurRad="38100" dist="38100" dir="2700000" algn="tl">
                    <a:srgbClr val="000000">
                      <a:alpha val="43137"/>
                    </a:srgbClr>
                  </a:outerShdw>
                </a:effectLst>
                <a:latin typeface="Calibri" panose="020F0502020204030204" pitchFamily="34" charset="0"/>
              </a:rPr>
              <a:t>Cervical swab</a:t>
            </a:r>
            <a:endParaRPr lang="x-none" b="1" dirty="0">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p:txBody>
          <a:bodyPr/>
          <a:lstStyle/>
          <a:p>
            <a:pPr algn="l" rtl="0"/>
            <a:r>
              <a:rPr lang="en-US" dirty="0" smtClean="0">
                <a:latin typeface="Calibri" panose="020F0502020204030204" pitchFamily="34" charset="0"/>
              </a:rPr>
              <a:t>The best time for screening is between 10 and 20 days after the first day of menstrual period .</a:t>
            </a:r>
          </a:p>
          <a:p>
            <a:pPr algn="l" rtl="0"/>
            <a:r>
              <a:rPr lang="en-US" dirty="0" smtClean="0">
                <a:latin typeface="Calibri" panose="020F0502020204030204" pitchFamily="34" charset="0"/>
              </a:rPr>
              <a:t>For about two days before testing, </a:t>
            </a:r>
            <a:r>
              <a:rPr lang="en-US" dirty="0" smtClean="0">
                <a:latin typeface="Calibri" panose="020F0502020204030204" pitchFamily="34" charset="0"/>
              </a:rPr>
              <a:t>the patient </a:t>
            </a:r>
            <a:r>
              <a:rPr lang="en-US" dirty="0" smtClean="0">
                <a:latin typeface="Calibri" panose="020F0502020204030204" pitchFamily="34" charset="0"/>
              </a:rPr>
              <a:t>should </a:t>
            </a:r>
            <a:r>
              <a:rPr lang="en-US" dirty="0" smtClean="0">
                <a:latin typeface="Calibri" panose="020F0502020204030204" pitchFamily="34" charset="0"/>
              </a:rPr>
              <a:t>avoid douching or using spermicidal foams, creams, or jellies or vaginal medicines (except as directed by a physician). These agents may wash away or hide any abnormal cervical cells.</a:t>
            </a:r>
            <a:endParaRPr lang="x-none" dirty="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l" rtl="0">
              <a:buNone/>
            </a:pPr>
            <a:r>
              <a:rPr lang="en-US" dirty="0" smtClean="0">
                <a:latin typeface="Calibri" panose="020F0502020204030204" pitchFamily="34" charset="0"/>
              </a:rPr>
              <a:t>1- Place the patient in dorsal position, supported by a pillow </a:t>
            </a:r>
          </a:p>
          <a:p>
            <a:pPr algn="l" rtl="0">
              <a:buNone/>
            </a:pPr>
            <a:r>
              <a:rPr lang="en-US" dirty="0" smtClean="0">
                <a:latin typeface="Calibri" panose="020F0502020204030204" pitchFamily="34" charset="0"/>
              </a:rPr>
              <a:t>2- ask her to bring her heels together, </a:t>
            </a:r>
          </a:p>
          <a:p>
            <a:pPr algn="l" rtl="0">
              <a:buNone/>
            </a:pPr>
            <a:r>
              <a:rPr lang="en-US" dirty="0" smtClean="0">
                <a:latin typeface="Calibri" panose="020F0502020204030204" pitchFamily="34" charset="0"/>
              </a:rPr>
              <a:t>3- bend her legs and then draw her heels towards her bottom.</a:t>
            </a:r>
          </a:p>
          <a:p>
            <a:pPr algn="l" rtl="0">
              <a:buNone/>
            </a:pPr>
            <a:endParaRPr lang="x-none" dirty="0">
              <a:latin typeface="Calibri" panose="020F0502020204030204" pitchFamily="34" charset="0"/>
            </a:endParaRPr>
          </a:p>
        </p:txBody>
      </p:sp>
      <p:sp>
        <p:nvSpPr>
          <p:cNvPr id="5" name="عنوان 1"/>
          <p:cNvSpPr>
            <a:spLocks noGrp="1"/>
          </p:cNvSpPr>
          <p:nvPr>
            <p:ph type="title"/>
          </p:nvPr>
        </p:nvSpPr>
        <p:spPr>
          <a:xfrm>
            <a:off x="457200" y="704088"/>
            <a:ext cx="8229600" cy="1143000"/>
          </a:xfrm>
        </p:spPr>
        <p:txBody>
          <a:bodyPr>
            <a:noAutofit/>
          </a:bodyPr>
          <a:lstStyle/>
          <a:p>
            <a:pPr algn="ctr" rtl="0"/>
            <a:r>
              <a:rPr lang="en-US" sz="4800" b="1" dirty="0" smtClean="0">
                <a:effectLst>
                  <a:outerShdw blurRad="38100" dist="38100" dir="2700000" algn="tl">
                    <a:srgbClr val="000000">
                      <a:alpha val="43137"/>
                    </a:srgbClr>
                  </a:outerShdw>
                </a:effectLst>
                <a:latin typeface="Calibri" panose="020F0502020204030204" pitchFamily="34" charset="0"/>
              </a:rPr>
              <a:t>Cervical swab</a:t>
            </a:r>
            <a:r>
              <a:rPr lang="en-US" sz="4800" b="1" dirty="0">
                <a:effectLst>
                  <a:outerShdw blurRad="38100" dist="38100" dir="2700000" algn="tl">
                    <a:srgbClr val="000000">
                      <a:alpha val="43137"/>
                    </a:srgbClr>
                  </a:outerShdw>
                </a:effectLst>
                <a:latin typeface="Calibri" panose="020F0502020204030204" pitchFamily="34" charset="0"/>
              </a:rPr>
              <a:t/>
            </a:r>
            <a:br>
              <a:rPr lang="en-US" sz="4800" b="1" dirty="0">
                <a:effectLst>
                  <a:outerShdw blurRad="38100" dist="38100" dir="2700000" algn="tl">
                    <a:srgbClr val="000000">
                      <a:alpha val="43137"/>
                    </a:srgbClr>
                  </a:outerShdw>
                </a:effectLst>
                <a:latin typeface="Calibri" panose="020F0502020204030204" pitchFamily="34" charset="0"/>
              </a:rPr>
            </a:br>
            <a:r>
              <a:rPr lang="en-US" sz="4800" b="1" dirty="0">
                <a:effectLst>
                  <a:outerShdw blurRad="38100" dist="38100" dir="2700000" algn="tl">
                    <a:srgbClr val="000000">
                      <a:alpha val="43137"/>
                    </a:srgbClr>
                  </a:outerShdw>
                </a:effectLst>
                <a:latin typeface="Calibri" panose="020F0502020204030204" pitchFamily="34" charset="0"/>
              </a:rPr>
              <a:t>Procedure</a:t>
            </a:r>
            <a:endParaRPr lang="x-none" sz="4800" b="1" dirty="0">
              <a:effectLst>
                <a:outerShdw blurRad="38100" dist="38100" dir="2700000" algn="tl">
                  <a:srgbClr val="000000">
                    <a:alpha val="43137"/>
                  </a:srgbClr>
                </a:outerShdw>
              </a:effectLst>
              <a:latin typeface="Calibri" panose="020F0502020204030204"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sz="half" idx="1"/>
          </p:nvPr>
        </p:nvSpPr>
        <p:spPr/>
        <p:txBody>
          <a:bodyPr>
            <a:normAutofit fontScale="92500"/>
          </a:bodyPr>
          <a:lstStyle/>
          <a:p>
            <a:pPr algn="l" rtl="0">
              <a:buNone/>
            </a:pPr>
            <a:r>
              <a:rPr lang="en-US" dirty="0" smtClean="0">
                <a:latin typeface="Calibri" panose="020F0502020204030204" pitchFamily="34" charset="0"/>
              </a:rPr>
              <a:t>4- Moisten the speculum with warm water and insert into the vagina to separate the vaginal walls. Wipe away any excess cervical mucus with a tissue. Using a blue top Trans tube swab sample as high as possible into the vault.</a:t>
            </a:r>
          </a:p>
          <a:p>
            <a:pPr algn="l" rtl="0">
              <a:buNone/>
            </a:pPr>
            <a:r>
              <a:rPr lang="en-US" dirty="0" smtClean="0">
                <a:latin typeface="Calibri" panose="020F0502020204030204" pitchFamily="34" charset="0"/>
              </a:rPr>
              <a:t>5- Gently but firmly rotate the swab (a cervical brush)</a:t>
            </a:r>
            <a:endParaRPr lang="x-none" dirty="0">
              <a:latin typeface="Calibri" panose="020F0502020204030204" pitchFamily="34" charset="0"/>
            </a:endParaRPr>
          </a:p>
        </p:txBody>
      </p:sp>
      <p:pic>
        <p:nvPicPr>
          <p:cNvPr id="7" name="عنصر نائب للمحتوى 6" descr="تنزيل (25).jpg"/>
          <p:cNvPicPr>
            <a:picLocks noGrp="1" noChangeAspect="1"/>
          </p:cNvPicPr>
          <p:nvPr>
            <p:ph sz="half" idx="2"/>
          </p:nvPr>
        </p:nvPicPr>
        <p:blipFill>
          <a:blip r:embed="rId2"/>
          <a:stretch>
            <a:fillRect/>
          </a:stretch>
        </p:blipFill>
        <p:spPr>
          <a:xfrm>
            <a:off x="4714877" y="1928802"/>
            <a:ext cx="3929090" cy="4357717"/>
          </a:xfrm>
        </p:spPr>
      </p:pic>
      <p:sp>
        <p:nvSpPr>
          <p:cNvPr id="8" name="شكل بيضاوي 7"/>
          <p:cNvSpPr/>
          <p:nvPr/>
        </p:nvSpPr>
        <p:spPr>
          <a:xfrm>
            <a:off x="7929586" y="3214686"/>
            <a:ext cx="285752" cy="35719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x-none"/>
          </a:p>
        </p:txBody>
      </p:sp>
      <p:sp>
        <p:nvSpPr>
          <p:cNvPr id="9" name="شكل بيضاوي 8"/>
          <p:cNvSpPr/>
          <p:nvPr/>
        </p:nvSpPr>
        <p:spPr>
          <a:xfrm>
            <a:off x="7429520" y="4643446"/>
            <a:ext cx="285752" cy="35719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x-none"/>
          </a:p>
        </p:txBody>
      </p:sp>
      <p:sp>
        <p:nvSpPr>
          <p:cNvPr id="10" name="شكل بيضاوي 9"/>
          <p:cNvSpPr/>
          <p:nvPr/>
        </p:nvSpPr>
        <p:spPr>
          <a:xfrm>
            <a:off x="7929586" y="5143512"/>
            <a:ext cx="285752" cy="35719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x-none"/>
          </a:p>
        </p:txBody>
      </p:sp>
      <p:sp>
        <p:nvSpPr>
          <p:cNvPr id="11" name="عنوان 1"/>
          <p:cNvSpPr>
            <a:spLocks noGrp="1"/>
          </p:cNvSpPr>
          <p:nvPr>
            <p:ph type="title"/>
          </p:nvPr>
        </p:nvSpPr>
        <p:spPr>
          <a:xfrm>
            <a:off x="457200" y="704088"/>
            <a:ext cx="8229600" cy="1143000"/>
          </a:xfrm>
        </p:spPr>
        <p:txBody>
          <a:bodyPr>
            <a:noAutofit/>
          </a:bodyPr>
          <a:lstStyle/>
          <a:p>
            <a:pPr algn="ctr" rtl="0"/>
            <a:r>
              <a:rPr lang="en-US" sz="4800" b="1" dirty="0" smtClean="0">
                <a:effectLst>
                  <a:outerShdw blurRad="38100" dist="38100" dir="2700000" algn="tl">
                    <a:srgbClr val="000000">
                      <a:alpha val="43137"/>
                    </a:srgbClr>
                  </a:outerShdw>
                </a:effectLst>
                <a:latin typeface="Calibri" panose="020F0502020204030204" pitchFamily="34" charset="0"/>
              </a:rPr>
              <a:t>Cervical swab</a:t>
            </a:r>
            <a:r>
              <a:rPr lang="en-US" sz="4800" b="1" dirty="0">
                <a:effectLst>
                  <a:outerShdw blurRad="38100" dist="38100" dir="2700000" algn="tl">
                    <a:srgbClr val="000000">
                      <a:alpha val="43137"/>
                    </a:srgbClr>
                  </a:outerShdw>
                </a:effectLst>
                <a:latin typeface="Calibri" panose="020F0502020204030204" pitchFamily="34" charset="0"/>
              </a:rPr>
              <a:t/>
            </a:r>
            <a:br>
              <a:rPr lang="en-US" sz="4800" b="1" dirty="0">
                <a:effectLst>
                  <a:outerShdw blurRad="38100" dist="38100" dir="2700000" algn="tl">
                    <a:srgbClr val="000000">
                      <a:alpha val="43137"/>
                    </a:srgbClr>
                  </a:outerShdw>
                </a:effectLst>
                <a:latin typeface="Calibri" panose="020F0502020204030204" pitchFamily="34" charset="0"/>
              </a:rPr>
            </a:br>
            <a:r>
              <a:rPr lang="en-US" sz="4800" b="1" dirty="0">
                <a:effectLst>
                  <a:outerShdw blurRad="38100" dist="38100" dir="2700000" algn="tl">
                    <a:srgbClr val="000000">
                      <a:alpha val="43137"/>
                    </a:srgbClr>
                  </a:outerShdw>
                </a:effectLst>
                <a:latin typeface="Calibri" panose="020F0502020204030204" pitchFamily="34" charset="0"/>
              </a:rPr>
              <a:t>Procedure</a:t>
            </a:r>
            <a:endParaRPr lang="x-none" sz="4800" b="1" dirty="0">
              <a:effectLst>
                <a:outerShdw blurRad="38100" dist="38100" dir="2700000" algn="tl">
                  <a:srgbClr val="000000">
                    <a:alpha val="43137"/>
                  </a:srgbClr>
                </a:outerShdw>
              </a:effectLst>
              <a:latin typeface="Calibri" panose="020F0502020204030204"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lstStyle/>
          <a:p>
            <a:pPr algn="ctr"/>
            <a:r>
              <a:rPr lang="en-US" b="1" dirty="0" smtClean="0">
                <a:effectLst>
                  <a:outerShdw blurRad="38100" dist="38100" dir="2700000" algn="tl">
                    <a:srgbClr val="000000">
                      <a:alpha val="43137"/>
                    </a:srgbClr>
                  </a:outerShdw>
                </a:effectLst>
                <a:latin typeface="Calibri" panose="020F0502020204030204" pitchFamily="34" charset="0"/>
              </a:rPr>
              <a:t>Learning objectives</a:t>
            </a:r>
            <a:endParaRPr lang="x-none" b="1" dirty="0">
              <a:effectLst>
                <a:outerShdw blurRad="38100" dist="38100" dir="2700000" algn="tl">
                  <a:srgbClr val="000000">
                    <a:alpha val="43137"/>
                  </a:srgbClr>
                </a:outerShdw>
              </a:effectLst>
              <a:latin typeface="Calibri" panose="020F0502020204030204" pitchFamily="34" charset="0"/>
            </a:endParaRPr>
          </a:p>
        </p:txBody>
      </p:sp>
      <p:sp>
        <p:nvSpPr>
          <p:cNvPr id="6" name="عنصر نائب للمحتوى 5"/>
          <p:cNvSpPr>
            <a:spLocks noGrp="1"/>
          </p:cNvSpPr>
          <p:nvPr>
            <p:ph idx="1"/>
          </p:nvPr>
        </p:nvSpPr>
        <p:spPr/>
        <p:txBody>
          <a:bodyPr/>
          <a:lstStyle/>
          <a:p>
            <a:pPr algn="l" rtl="0"/>
            <a:r>
              <a:rPr lang="en-US" dirty="0" smtClean="0">
                <a:latin typeface="Calibri" panose="020F0502020204030204" pitchFamily="34" charset="0"/>
              </a:rPr>
              <a:t>To recognize the procedure of throat swab.</a:t>
            </a:r>
          </a:p>
          <a:p>
            <a:pPr algn="l" rtl="0"/>
            <a:r>
              <a:rPr lang="en-US" dirty="0" smtClean="0">
                <a:latin typeface="Calibri" panose="020F0502020204030204" pitchFamily="34" charset="0"/>
              </a:rPr>
              <a:t>To recognize the procedure of vaginal swab.</a:t>
            </a:r>
          </a:p>
          <a:p>
            <a:pPr algn="l" rtl="0"/>
            <a:r>
              <a:rPr lang="en-US" dirty="0" smtClean="0">
                <a:latin typeface="Calibri" panose="020F0502020204030204" pitchFamily="34" charset="0"/>
              </a:rPr>
              <a:t>To recognize the procedure of cervical swab.</a:t>
            </a:r>
          </a:p>
          <a:p>
            <a:pPr algn="l" rtl="0"/>
            <a:endParaRPr lang="en-US" dirty="0" smtClean="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صر نائب للمحتوى 5"/>
          <p:cNvSpPr>
            <a:spLocks noGrp="1"/>
          </p:cNvSpPr>
          <p:nvPr>
            <p:ph idx="1"/>
          </p:nvPr>
        </p:nvSpPr>
        <p:spPr/>
        <p:txBody>
          <a:bodyPr>
            <a:normAutofit lnSpcReduction="10000"/>
          </a:bodyPr>
          <a:lstStyle/>
          <a:p>
            <a:pPr algn="l" rtl="0">
              <a:buNone/>
            </a:pPr>
            <a:r>
              <a:rPr lang="en-US" dirty="0" smtClean="0">
                <a:latin typeface="Calibri" panose="020F0502020204030204" pitchFamily="34" charset="0"/>
              </a:rPr>
              <a:t>6- Withdraw the swab without touching the skin. </a:t>
            </a:r>
          </a:p>
          <a:p>
            <a:pPr algn="l" rtl="0">
              <a:buNone/>
            </a:pPr>
            <a:r>
              <a:rPr lang="en-US" dirty="0" smtClean="0">
                <a:latin typeface="Calibri" panose="020F0502020204030204" pitchFamily="34" charset="0"/>
              </a:rPr>
              <a:t>7- Remove speculum and wipe vaginal / vulvar area with a tissue .</a:t>
            </a:r>
          </a:p>
          <a:p>
            <a:pPr algn="l" rtl="0">
              <a:buNone/>
            </a:pPr>
            <a:r>
              <a:rPr lang="en-US" dirty="0" smtClean="0">
                <a:latin typeface="Calibri" panose="020F0502020204030204" pitchFamily="34" charset="0"/>
              </a:rPr>
              <a:t>8- Place the swab into the test tube so that the tip of the swab is  visible below the tube label .</a:t>
            </a:r>
          </a:p>
          <a:p>
            <a:pPr algn="l" rtl="0">
              <a:buNone/>
            </a:pPr>
            <a:r>
              <a:rPr lang="en-US" dirty="0" smtClean="0">
                <a:latin typeface="Calibri" panose="020F0502020204030204" pitchFamily="34" charset="0"/>
              </a:rPr>
              <a:t>9- Ensure that the swab is labeled accurately  and place, with the completed request form </a:t>
            </a:r>
          </a:p>
          <a:p>
            <a:pPr algn="l" rtl="0">
              <a:buNone/>
            </a:pPr>
            <a:r>
              <a:rPr lang="en-US" dirty="0" smtClean="0">
                <a:latin typeface="Calibri" panose="020F0502020204030204" pitchFamily="34" charset="0"/>
              </a:rPr>
              <a:t>10- transport bag to the Department of Medical Microbiology.</a:t>
            </a:r>
            <a:endParaRPr lang="x-none" dirty="0" smtClean="0">
              <a:latin typeface="Calibri" panose="020F0502020204030204" pitchFamily="34" charset="0"/>
            </a:endParaRPr>
          </a:p>
          <a:p>
            <a:pPr algn="l" rtl="0">
              <a:buNone/>
            </a:pPr>
            <a:r>
              <a:rPr lang="en-US" dirty="0" smtClean="0">
                <a:latin typeface="Calibri" panose="020F0502020204030204" pitchFamily="34" charset="0"/>
              </a:rPr>
              <a:t> </a:t>
            </a:r>
            <a:endParaRPr lang="x-none" dirty="0">
              <a:latin typeface="Calibri" panose="020F0502020204030204" pitchFamily="34" charset="0"/>
            </a:endParaRPr>
          </a:p>
        </p:txBody>
      </p:sp>
      <p:sp>
        <p:nvSpPr>
          <p:cNvPr id="7" name="عنوان 1"/>
          <p:cNvSpPr>
            <a:spLocks noGrp="1"/>
          </p:cNvSpPr>
          <p:nvPr>
            <p:ph type="title"/>
          </p:nvPr>
        </p:nvSpPr>
        <p:spPr>
          <a:xfrm>
            <a:off x="457200" y="704088"/>
            <a:ext cx="8229600" cy="1143000"/>
          </a:xfrm>
        </p:spPr>
        <p:txBody>
          <a:bodyPr>
            <a:noAutofit/>
          </a:bodyPr>
          <a:lstStyle/>
          <a:p>
            <a:pPr algn="ctr" rtl="0"/>
            <a:r>
              <a:rPr lang="en-US" sz="4800" b="1" dirty="0" smtClean="0">
                <a:effectLst>
                  <a:outerShdw blurRad="38100" dist="38100" dir="2700000" algn="tl">
                    <a:srgbClr val="000000">
                      <a:alpha val="43137"/>
                    </a:srgbClr>
                  </a:outerShdw>
                </a:effectLst>
                <a:latin typeface="Calibri" panose="020F0502020204030204" pitchFamily="34" charset="0"/>
              </a:rPr>
              <a:t>Cervical swab</a:t>
            </a:r>
            <a:r>
              <a:rPr lang="en-US" sz="4800" b="1" dirty="0">
                <a:effectLst>
                  <a:outerShdw blurRad="38100" dist="38100" dir="2700000" algn="tl">
                    <a:srgbClr val="000000">
                      <a:alpha val="43137"/>
                    </a:srgbClr>
                  </a:outerShdw>
                </a:effectLst>
                <a:latin typeface="Calibri" panose="020F0502020204030204" pitchFamily="34" charset="0"/>
              </a:rPr>
              <a:t/>
            </a:r>
            <a:br>
              <a:rPr lang="en-US" sz="4800" b="1" dirty="0">
                <a:effectLst>
                  <a:outerShdw blurRad="38100" dist="38100" dir="2700000" algn="tl">
                    <a:srgbClr val="000000">
                      <a:alpha val="43137"/>
                    </a:srgbClr>
                  </a:outerShdw>
                </a:effectLst>
                <a:latin typeface="Calibri" panose="020F0502020204030204" pitchFamily="34" charset="0"/>
              </a:rPr>
            </a:br>
            <a:r>
              <a:rPr lang="en-US" sz="4800" b="1" dirty="0">
                <a:effectLst>
                  <a:outerShdw blurRad="38100" dist="38100" dir="2700000" algn="tl">
                    <a:srgbClr val="000000">
                      <a:alpha val="43137"/>
                    </a:srgbClr>
                  </a:outerShdw>
                </a:effectLst>
                <a:latin typeface="Calibri" panose="020F0502020204030204" pitchFamily="34" charset="0"/>
              </a:rPr>
              <a:t>Procedure</a:t>
            </a:r>
            <a:endParaRPr lang="x-none" sz="4800" b="1" dirty="0">
              <a:effectLst>
                <a:outerShdw blurRad="38100" dist="38100" dir="2700000" algn="tl">
                  <a:srgbClr val="000000">
                    <a:alpha val="43137"/>
                  </a:srgbClr>
                </a:outerShdw>
              </a:effectLst>
              <a:latin typeface="Calibri" panose="020F0502020204030204"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صورة 7" descr="تنزيل (28).jpg"/>
          <p:cNvPicPr>
            <a:picLocks noChangeAspect="1"/>
          </p:cNvPicPr>
          <p:nvPr/>
        </p:nvPicPr>
        <p:blipFill>
          <a:blip r:embed="rId2"/>
          <a:stretch>
            <a:fillRect/>
          </a:stretch>
        </p:blipFill>
        <p:spPr>
          <a:xfrm>
            <a:off x="214282" y="1428736"/>
            <a:ext cx="3786182" cy="4733946"/>
          </a:xfrm>
          <a:prstGeom prst="rect">
            <a:avLst/>
          </a:prstGeom>
        </p:spPr>
      </p:pic>
      <p:pic>
        <p:nvPicPr>
          <p:cNvPr id="11" name="صورة 10" descr="تنزيل (30).jpg"/>
          <p:cNvPicPr>
            <a:picLocks noChangeAspect="1"/>
          </p:cNvPicPr>
          <p:nvPr/>
        </p:nvPicPr>
        <p:blipFill>
          <a:blip r:embed="rId3"/>
          <a:stretch>
            <a:fillRect/>
          </a:stretch>
        </p:blipFill>
        <p:spPr>
          <a:xfrm>
            <a:off x="4071934" y="1214422"/>
            <a:ext cx="4429156" cy="5143536"/>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descr="normal 2.jpg"/>
          <p:cNvPicPr>
            <a:picLocks noChangeAspect="1"/>
          </p:cNvPicPr>
          <p:nvPr/>
        </p:nvPicPr>
        <p:blipFill>
          <a:blip r:embed="rId2"/>
          <a:stretch>
            <a:fillRect/>
          </a:stretch>
        </p:blipFill>
        <p:spPr>
          <a:xfrm>
            <a:off x="0" y="0"/>
            <a:ext cx="4014711" cy="3443207"/>
          </a:xfrm>
          <a:prstGeom prst="rect">
            <a:avLst/>
          </a:prstGeom>
        </p:spPr>
      </p:pic>
      <p:pic>
        <p:nvPicPr>
          <p:cNvPr id="6" name="صورة 5" descr="normal 1.jpg"/>
          <p:cNvPicPr>
            <a:picLocks noChangeAspect="1"/>
          </p:cNvPicPr>
          <p:nvPr/>
        </p:nvPicPr>
        <p:blipFill>
          <a:blip r:embed="rId3"/>
          <a:stretch>
            <a:fillRect/>
          </a:stretch>
        </p:blipFill>
        <p:spPr>
          <a:xfrm>
            <a:off x="4071934" y="428604"/>
            <a:ext cx="4867275" cy="3467100"/>
          </a:xfrm>
          <a:prstGeom prst="rect">
            <a:avLst/>
          </a:prstGeom>
        </p:spPr>
      </p:pic>
      <p:pic>
        <p:nvPicPr>
          <p:cNvPr id="7" name="صورة 6" descr="normal 3.gif"/>
          <p:cNvPicPr>
            <a:picLocks noChangeAspect="1"/>
          </p:cNvPicPr>
          <p:nvPr/>
        </p:nvPicPr>
        <p:blipFill>
          <a:blip r:embed="rId4"/>
          <a:stretch>
            <a:fillRect/>
          </a:stretch>
        </p:blipFill>
        <p:spPr>
          <a:xfrm>
            <a:off x="214282" y="3500438"/>
            <a:ext cx="3714776" cy="3086100"/>
          </a:xfrm>
          <a:prstGeom prst="rect">
            <a:avLst/>
          </a:prstGeom>
        </p:spPr>
      </p:pic>
      <p:sp>
        <p:nvSpPr>
          <p:cNvPr id="8" name="مستطيل 7"/>
          <p:cNvSpPr/>
          <p:nvPr/>
        </p:nvSpPr>
        <p:spPr>
          <a:xfrm>
            <a:off x="4357686" y="4857760"/>
            <a:ext cx="4357686" cy="707886"/>
          </a:xfrm>
          <a:prstGeom prst="rect">
            <a:avLst/>
          </a:prstGeom>
          <a:noFill/>
        </p:spPr>
        <p:txBody>
          <a:bodyPr wrap="square" lIns="91440" tIns="45720" rIns="91440" bIns="45720">
            <a:spAutoFit/>
          </a:bodyPr>
          <a:lstStyle/>
          <a:p>
            <a:pPr algn="ctr"/>
            <a:r>
              <a:rPr lang="en-US" sz="4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38100" dist="38100" dir="2700000" algn="tl">
                    <a:srgbClr val="000000">
                      <a:alpha val="43137"/>
                    </a:srgbClr>
                  </a:outerShdw>
                </a:effectLst>
                <a:latin typeface="Calibri" panose="020F0502020204030204" pitchFamily="34" charset="0"/>
              </a:rPr>
              <a:t>Normal pap smear</a:t>
            </a:r>
            <a:endParaRPr lang="x-none" sz="4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38100" dist="38100" dir="2700000" algn="tl">
                  <a:srgbClr val="000000">
                    <a:alpha val="43137"/>
                  </a:srgbClr>
                </a:outerShdw>
              </a:effectLst>
              <a:latin typeface="Calibri" panose="020F0502020204030204"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normal cervix.jpg"/>
          <p:cNvPicPr>
            <a:picLocks noChangeAspect="1"/>
          </p:cNvPicPr>
          <p:nvPr/>
        </p:nvPicPr>
        <p:blipFill>
          <a:blip r:embed="rId2"/>
          <a:stretch>
            <a:fillRect/>
          </a:stretch>
        </p:blipFill>
        <p:spPr>
          <a:xfrm>
            <a:off x="2071670" y="857232"/>
            <a:ext cx="5072097" cy="5000660"/>
          </a:xfrm>
          <a:prstGeom prst="rect">
            <a:avLst/>
          </a:prstGeom>
        </p:spPr>
      </p:pic>
      <p:sp>
        <p:nvSpPr>
          <p:cNvPr id="4" name="مستطيل 3"/>
          <p:cNvSpPr/>
          <p:nvPr/>
        </p:nvSpPr>
        <p:spPr>
          <a:xfrm>
            <a:off x="2500298" y="6000768"/>
            <a:ext cx="4357686" cy="707886"/>
          </a:xfrm>
          <a:prstGeom prst="rect">
            <a:avLst/>
          </a:prstGeom>
          <a:noFill/>
        </p:spPr>
        <p:txBody>
          <a:bodyPr wrap="square" lIns="91440" tIns="45720" rIns="91440" bIns="45720">
            <a:spAutoFit/>
          </a:bodyPr>
          <a:lstStyle/>
          <a:p>
            <a:pPr algn="ctr"/>
            <a:r>
              <a:rPr lang="en-US" sz="4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38100" dist="38100" dir="2700000" algn="tl">
                    <a:srgbClr val="000000">
                      <a:alpha val="43137"/>
                    </a:srgbClr>
                  </a:outerShdw>
                </a:effectLst>
                <a:latin typeface="Calibri" panose="020F0502020204030204" pitchFamily="34" charset="0"/>
              </a:rPr>
              <a:t>Normal cervix</a:t>
            </a:r>
            <a:endParaRPr lang="x-none" sz="4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38100" dist="38100" dir="2700000" algn="tl">
                  <a:srgbClr val="000000">
                    <a:alpha val="43137"/>
                  </a:srgbClr>
                </a:outerShdw>
              </a:effectLst>
              <a:latin typeface="Calibri" panose="020F0502020204030204"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abnormal 2.jpg"/>
          <p:cNvPicPr>
            <a:picLocks noChangeAspect="1"/>
          </p:cNvPicPr>
          <p:nvPr/>
        </p:nvPicPr>
        <p:blipFill>
          <a:blip r:embed="rId2"/>
          <a:stretch>
            <a:fillRect/>
          </a:stretch>
        </p:blipFill>
        <p:spPr>
          <a:xfrm>
            <a:off x="0" y="0"/>
            <a:ext cx="4572032" cy="5214974"/>
          </a:xfrm>
          <a:prstGeom prst="rect">
            <a:avLst/>
          </a:prstGeom>
        </p:spPr>
      </p:pic>
      <p:pic>
        <p:nvPicPr>
          <p:cNvPr id="3" name="صورة 2" descr="abnormal 1.jpg"/>
          <p:cNvPicPr>
            <a:picLocks noChangeAspect="1"/>
          </p:cNvPicPr>
          <p:nvPr/>
        </p:nvPicPr>
        <p:blipFill>
          <a:blip r:embed="rId3"/>
          <a:stretch>
            <a:fillRect/>
          </a:stretch>
        </p:blipFill>
        <p:spPr>
          <a:xfrm>
            <a:off x="3714744" y="2286000"/>
            <a:ext cx="5429256" cy="4572000"/>
          </a:xfrm>
          <a:prstGeom prst="rect">
            <a:avLst/>
          </a:prstGeom>
        </p:spPr>
      </p:pic>
      <p:sp>
        <p:nvSpPr>
          <p:cNvPr id="6" name="مستطيل 5"/>
          <p:cNvSpPr/>
          <p:nvPr/>
        </p:nvSpPr>
        <p:spPr>
          <a:xfrm>
            <a:off x="4643438" y="1000108"/>
            <a:ext cx="4357686" cy="1323439"/>
          </a:xfrm>
          <a:prstGeom prst="rect">
            <a:avLst/>
          </a:prstGeom>
          <a:noFill/>
        </p:spPr>
        <p:txBody>
          <a:bodyPr wrap="square" lIns="91440" tIns="45720" rIns="91440" bIns="45720">
            <a:spAutoFit/>
          </a:bodyPr>
          <a:lstStyle/>
          <a:p>
            <a:pPr algn="ctr"/>
            <a:r>
              <a:rPr lang="en-US" sz="4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38100" dist="38100" dir="2700000" algn="tl">
                    <a:srgbClr val="000000">
                      <a:alpha val="43137"/>
                    </a:srgbClr>
                  </a:outerShdw>
                </a:effectLst>
                <a:latin typeface="Calibri" panose="020F0502020204030204" pitchFamily="34" charset="0"/>
              </a:rPr>
              <a:t>Abnormal pap smear</a:t>
            </a:r>
            <a:endParaRPr lang="x-none" sz="4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38100" dist="38100" dir="2700000" algn="tl">
                  <a:srgbClr val="000000">
                    <a:alpha val="43137"/>
                  </a:srgbClr>
                </a:outerShdw>
              </a:effectLst>
              <a:latin typeface="Calibri" panose="020F0502020204030204"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images (67).jpg"/>
          <p:cNvPicPr>
            <a:picLocks noChangeAspect="1"/>
          </p:cNvPicPr>
          <p:nvPr/>
        </p:nvPicPr>
        <p:blipFill>
          <a:blip r:embed="rId2"/>
          <a:stretch>
            <a:fillRect/>
          </a:stretch>
        </p:blipFill>
        <p:spPr>
          <a:xfrm>
            <a:off x="1799692" y="1124744"/>
            <a:ext cx="5544616" cy="5383902"/>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hopkinsmedicine.org/sebin/s/k/cervix_exam.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1143461"/>
            <a:ext cx="4752528" cy="463067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467545" y="2505671"/>
            <a:ext cx="8208911" cy="1846659"/>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anose="020F0502020204030204" pitchFamily="34" charset="0"/>
              </a:rPr>
              <a:t>All the success &amp; prosperity</a:t>
            </a:r>
          </a:p>
          <a:p>
            <a:pPr algn="ctr"/>
            <a:r>
              <a:rPr lang="ar-SA" sz="6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Sakkal Majalla" panose="02000000000000000000" pitchFamily="2" charset="-78"/>
                <a:cs typeface="Sakkal Majalla" panose="02000000000000000000" pitchFamily="2" charset="-78"/>
              </a:rPr>
              <a:t>كل النجــــاح و التـــوفـــيـــق</a:t>
            </a:r>
            <a:endParaRPr lang="x-none" sz="6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Sakkal Majalla" panose="02000000000000000000" pitchFamily="2" charset="-78"/>
              <a:cs typeface="Sakkal Majalla" panose="02000000000000000000" pitchFamily="2" charset="-7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rtl="0"/>
            <a:r>
              <a:rPr lang="en-US" sz="4800" b="1" dirty="0">
                <a:effectLst>
                  <a:outerShdw blurRad="38100" dist="38100" dir="2700000" algn="tl">
                    <a:srgbClr val="000000">
                      <a:alpha val="43137"/>
                    </a:srgbClr>
                  </a:outerShdw>
                </a:effectLst>
                <a:latin typeface="Calibri" panose="020F0502020204030204" pitchFamily="34" charset="0"/>
              </a:rPr>
              <a:t>Throat swab</a:t>
            </a:r>
            <a:br>
              <a:rPr lang="en-US" sz="4800" b="1" dirty="0">
                <a:effectLst>
                  <a:outerShdw blurRad="38100" dist="38100" dir="2700000" algn="tl">
                    <a:srgbClr val="000000">
                      <a:alpha val="43137"/>
                    </a:srgbClr>
                  </a:outerShdw>
                </a:effectLst>
                <a:latin typeface="Calibri" panose="020F0502020204030204" pitchFamily="34" charset="0"/>
              </a:rPr>
            </a:br>
            <a:r>
              <a:rPr lang="en-US" sz="4800" b="1" dirty="0">
                <a:effectLst>
                  <a:outerShdw blurRad="38100" dist="38100" dir="2700000" algn="tl">
                    <a:srgbClr val="000000">
                      <a:alpha val="43137"/>
                    </a:srgbClr>
                  </a:outerShdw>
                </a:effectLst>
                <a:latin typeface="Calibri" panose="020F0502020204030204" pitchFamily="34" charset="0"/>
              </a:rPr>
              <a:t>Procedure</a:t>
            </a:r>
            <a:endParaRPr lang="x-none" sz="4800" b="1" dirty="0">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p:txBody>
          <a:bodyPr/>
          <a:lstStyle/>
          <a:p>
            <a:pPr algn="l" rtl="0">
              <a:buNone/>
            </a:pPr>
            <a:r>
              <a:rPr lang="en-US" dirty="0" smtClean="0">
                <a:latin typeface="Calibri" panose="020F0502020204030204" pitchFamily="34" charset="0"/>
              </a:rPr>
              <a:t>1- With the patient’s head tilted back and the throat well illuminated, depress the tongue so that the back of the throat can be seen.</a:t>
            </a:r>
          </a:p>
          <a:p>
            <a:pPr algn="l" rtl="0"/>
            <a:endParaRPr lang="x-none" dirty="0">
              <a:latin typeface="Calibri" panose="020F0502020204030204" pitchFamily="34" charset="0"/>
            </a:endParaRPr>
          </a:p>
        </p:txBody>
      </p:sp>
      <p:pic>
        <p:nvPicPr>
          <p:cNvPr id="4" name="صورة 3" descr="تنزيل (23).jpg"/>
          <p:cNvPicPr>
            <a:picLocks noChangeAspect="1"/>
          </p:cNvPicPr>
          <p:nvPr/>
        </p:nvPicPr>
        <p:blipFill>
          <a:blip r:embed="rId2"/>
          <a:stretch>
            <a:fillRect/>
          </a:stretch>
        </p:blipFill>
        <p:spPr>
          <a:xfrm>
            <a:off x="2857488" y="3214686"/>
            <a:ext cx="3357586" cy="3357586"/>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l" rtl="0">
              <a:buNone/>
            </a:pPr>
            <a:r>
              <a:rPr lang="en-US" dirty="0" smtClean="0">
                <a:latin typeface="Calibri" panose="020F0502020204030204" pitchFamily="34" charset="0"/>
              </a:rPr>
              <a:t>2- Rub the swab up and down the back of the throat and against any white patches in the tonsillar area.  Avoid the tongue and the cheeks.</a:t>
            </a:r>
          </a:p>
          <a:p>
            <a:pPr algn="l" rtl="0">
              <a:buNone/>
            </a:pPr>
            <a:endParaRPr lang="x-none" dirty="0">
              <a:latin typeface="Calibri" panose="020F0502020204030204" pitchFamily="34" charset="0"/>
            </a:endParaRPr>
          </a:p>
        </p:txBody>
      </p:sp>
      <p:pic>
        <p:nvPicPr>
          <p:cNvPr id="4" name="صورة 3" descr="تنزيل (22).jpg"/>
          <p:cNvPicPr>
            <a:picLocks noChangeAspect="1"/>
          </p:cNvPicPr>
          <p:nvPr/>
        </p:nvPicPr>
        <p:blipFill>
          <a:blip r:embed="rId2"/>
          <a:stretch>
            <a:fillRect/>
          </a:stretch>
        </p:blipFill>
        <p:spPr>
          <a:xfrm>
            <a:off x="2857488" y="3357562"/>
            <a:ext cx="3786214" cy="3500438"/>
          </a:xfrm>
          <a:prstGeom prst="rect">
            <a:avLst/>
          </a:prstGeom>
        </p:spPr>
      </p:pic>
      <p:sp>
        <p:nvSpPr>
          <p:cNvPr id="6" name="عنوان 1"/>
          <p:cNvSpPr>
            <a:spLocks noGrp="1"/>
          </p:cNvSpPr>
          <p:nvPr>
            <p:ph type="title"/>
          </p:nvPr>
        </p:nvSpPr>
        <p:spPr>
          <a:xfrm>
            <a:off x="457200" y="704088"/>
            <a:ext cx="8229600" cy="1143000"/>
          </a:xfrm>
        </p:spPr>
        <p:txBody>
          <a:bodyPr>
            <a:noAutofit/>
          </a:bodyPr>
          <a:lstStyle/>
          <a:p>
            <a:pPr algn="ctr" rtl="0"/>
            <a:r>
              <a:rPr lang="en-US" sz="4800" b="1" dirty="0">
                <a:effectLst>
                  <a:outerShdw blurRad="38100" dist="38100" dir="2700000" algn="tl">
                    <a:srgbClr val="000000">
                      <a:alpha val="43137"/>
                    </a:srgbClr>
                  </a:outerShdw>
                </a:effectLst>
                <a:latin typeface="Calibri" panose="020F0502020204030204" pitchFamily="34" charset="0"/>
              </a:rPr>
              <a:t>Throat swab</a:t>
            </a:r>
            <a:br>
              <a:rPr lang="en-US" sz="4800" b="1" dirty="0">
                <a:effectLst>
                  <a:outerShdw blurRad="38100" dist="38100" dir="2700000" algn="tl">
                    <a:srgbClr val="000000">
                      <a:alpha val="43137"/>
                    </a:srgbClr>
                  </a:outerShdw>
                </a:effectLst>
                <a:latin typeface="Calibri" panose="020F0502020204030204" pitchFamily="34" charset="0"/>
              </a:rPr>
            </a:br>
            <a:r>
              <a:rPr lang="en-US" sz="4800" b="1" dirty="0">
                <a:effectLst>
                  <a:outerShdw blurRad="38100" dist="38100" dir="2700000" algn="tl">
                    <a:srgbClr val="000000">
                      <a:alpha val="43137"/>
                    </a:srgbClr>
                  </a:outerShdw>
                </a:effectLst>
                <a:latin typeface="Calibri" panose="020F0502020204030204" pitchFamily="34" charset="0"/>
              </a:rPr>
              <a:t>Procedure</a:t>
            </a:r>
            <a:endParaRPr lang="x-none" sz="4800" b="1" dirty="0">
              <a:effectLst>
                <a:outerShdw blurRad="38100" dist="38100" dir="2700000" algn="tl">
                  <a:srgbClr val="000000">
                    <a:alpha val="43137"/>
                  </a:srgbClr>
                </a:outerShdw>
              </a:effectLst>
              <a:latin typeface="Calibri" panose="020F0502020204030204"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l" rtl="0">
              <a:buNone/>
            </a:pPr>
            <a:r>
              <a:rPr lang="en-US" dirty="0" smtClean="0">
                <a:latin typeface="Calibri" panose="020F0502020204030204" pitchFamily="34" charset="0"/>
              </a:rPr>
              <a:t>3- Replace the swab in the transport tube .</a:t>
            </a:r>
          </a:p>
          <a:p>
            <a:pPr algn="l" rtl="0">
              <a:buNone/>
            </a:pPr>
            <a:r>
              <a:rPr lang="en-US" dirty="0" smtClean="0">
                <a:latin typeface="Calibri" panose="020F0502020204030204" pitchFamily="34" charset="0"/>
              </a:rPr>
              <a:t>4- Seal tube tightly and label with patient’s information, and date .</a:t>
            </a:r>
          </a:p>
          <a:p>
            <a:pPr algn="l" rtl="0">
              <a:buNone/>
            </a:pPr>
            <a:r>
              <a:rPr lang="en-US" dirty="0" smtClean="0">
                <a:latin typeface="Calibri" panose="020F0502020204030204" pitchFamily="34" charset="0"/>
              </a:rPr>
              <a:t>5- Send the specimen to the laboratory .</a:t>
            </a:r>
          </a:p>
          <a:p>
            <a:pPr algn="l" rtl="0">
              <a:buNone/>
            </a:pPr>
            <a:endParaRPr lang="x-none" dirty="0">
              <a:latin typeface="Calibri" panose="020F0502020204030204" pitchFamily="34" charset="0"/>
            </a:endParaRPr>
          </a:p>
        </p:txBody>
      </p:sp>
      <p:pic>
        <p:nvPicPr>
          <p:cNvPr id="4" name="صورة 3" descr="Transport_swab_with_media.jpg"/>
          <p:cNvPicPr>
            <a:picLocks noChangeAspect="1"/>
          </p:cNvPicPr>
          <p:nvPr/>
        </p:nvPicPr>
        <p:blipFill>
          <a:blip r:embed="rId2"/>
          <a:stretch>
            <a:fillRect/>
          </a:stretch>
        </p:blipFill>
        <p:spPr>
          <a:xfrm>
            <a:off x="142844" y="4214818"/>
            <a:ext cx="5429288" cy="2428868"/>
          </a:xfrm>
          <a:prstGeom prst="rect">
            <a:avLst/>
          </a:prstGeom>
        </p:spPr>
      </p:pic>
      <p:pic>
        <p:nvPicPr>
          <p:cNvPr id="5" name="صورة 4" descr="images (48).jpg"/>
          <p:cNvPicPr>
            <a:picLocks noChangeAspect="1"/>
          </p:cNvPicPr>
          <p:nvPr/>
        </p:nvPicPr>
        <p:blipFill>
          <a:blip r:embed="rId3"/>
          <a:stretch>
            <a:fillRect/>
          </a:stretch>
        </p:blipFill>
        <p:spPr>
          <a:xfrm>
            <a:off x="5857884" y="4000504"/>
            <a:ext cx="3071834" cy="2428892"/>
          </a:xfrm>
          <a:prstGeom prst="rect">
            <a:avLst/>
          </a:prstGeom>
        </p:spPr>
      </p:pic>
      <p:sp>
        <p:nvSpPr>
          <p:cNvPr id="7" name="عنوان 1"/>
          <p:cNvSpPr>
            <a:spLocks noGrp="1"/>
          </p:cNvSpPr>
          <p:nvPr>
            <p:ph type="title"/>
          </p:nvPr>
        </p:nvSpPr>
        <p:spPr>
          <a:xfrm>
            <a:off x="457200" y="704088"/>
            <a:ext cx="8229600" cy="1143000"/>
          </a:xfrm>
        </p:spPr>
        <p:txBody>
          <a:bodyPr>
            <a:noAutofit/>
          </a:bodyPr>
          <a:lstStyle/>
          <a:p>
            <a:pPr algn="ctr" rtl="0"/>
            <a:r>
              <a:rPr lang="en-US" sz="4800" b="1" dirty="0">
                <a:effectLst>
                  <a:outerShdw blurRad="38100" dist="38100" dir="2700000" algn="tl">
                    <a:srgbClr val="000000">
                      <a:alpha val="43137"/>
                    </a:srgbClr>
                  </a:outerShdw>
                </a:effectLst>
                <a:latin typeface="Calibri" panose="020F0502020204030204" pitchFamily="34" charset="0"/>
              </a:rPr>
              <a:t>Throat swab</a:t>
            </a:r>
            <a:br>
              <a:rPr lang="en-US" sz="4800" b="1" dirty="0">
                <a:effectLst>
                  <a:outerShdw blurRad="38100" dist="38100" dir="2700000" algn="tl">
                    <a:srgbClr val="000000">
                      <a:alpha val="43137"/>
                    </a:srgbClr>
                  </a:outerShdw>
                </a:effectLst>
                <a:latin typeface="Calibri" panose="020F0502020204030204" pitchFamily="34" charset="0"/>
              </a:rPr>
            </a:br>
            <a:r>
              <a:rPr lang="en-US" sz="4800" b="1" dirty="0">
                <a:effectLst>
                  <a:outerShdw blurRad="38100" dist="38100" dir="2700000" algn="tl">
                    <a:srgbClr val="000000">
                      <a:alpha val="43137"/>
                    </a:srgbClr>
                  </a:outerShdw>
                </a:effectLst>
                <a:latin typeface="Calibri" panose="020F0502020204030204" pitchFamily="34" charset="0"/>
              </a:rPr>
              <a:t>Procedure</a:t>
            </a:r>
            <a:endParaRPr lang="x-none" sz="4800" b="1" dirty="0">
              <a:effectLst>
                <a:outerShdw blurRad="38100" dist="38100" dir="2700000" algn="tl">
                  <a:srgbClr val="000000">
                    <a:alpha val="43137"/>
                  </a:srgbClr>
                </a:outerShdw>
              </a:effectLst>
              <a:latin typeface="Calibri" panose="020F0502020204030204"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l" rtl="0"/>
            <a:r>
              <a:rPr lang="en-US" dirty="0" smtClean="0">
                <a:latin typeface="Calibri" panose="020F0502020204030204" pitchFamily="34" charset="0"/>
              </a:rPr>
              <a:t>Gargling to clear the throat or treatment with antibiotics will affect culture results and may make identification of the bacteria impossible. The patient should not gargle immediately before the swab.</a:t>
            </a:r>
            <a:endParaRPr lang="x-none" dirty="0">
              <a:latin typeface="Calibri" panose="020F0502020204030204" pitchFamily="34" charset="0"/>
            </a:endParaRPr>
          </a:p>
        </p:txBody>
      </p:sp>
      <p:sp>
        <p:nvSpPr>
          <p:cNvPr id="4" name="عنوان 1"/>
          <p:cNvSpPr txBox="1">
            <a:spLocks/>
          </p:cNvSpPr>
          <p:nvPr/>
        </p:nvSpPr>
        <p:spPr>
          <a:xfrm>
            <a:off x="609600" y="856488"/>
            <a:ext cx="8229600" cy="1143000"/>
          </a:xfrm>
          <a:prstGeom prst="rect">
            <a:avLst/>
          </a:prstGeom>
        </p:spPr>
        <p:txBody>
          <a:bodyPr vert="horz" lIns="0" rIns="0" bIns="0" anchor="b">
            <a:noAutofit/>
          </a:bodyPr>
          <a:lstStyle>
            <a:lvl1pPr algn="l" rtl="1" eaLnBrk="1" latinLnBrk="0" hangingPunct="1">
              <a:spcBef>
                <a:spcPct val="0"/>
              </a:spcBef>
              <a:buNone/>
              <a:defRPr kumimoji="0" sz="5000" b="0" kern="1200">
                <a:ln>
                  <a:noFill/>
                </a:ln>
                <a:solidFill>
                  <a:schemeClr val="tx2"/>
                </a:solidFill>
                <a:effectLst/>
                <a:latin typeface="+mj-lt"/>
                <a:ea typeface="+mj-ea"/>
                <a:cs typeface="+mj-cs"/>
              </a:defRPr>
            </a:lvl1pPr>
          </a:lstStyle>
          <a:p>
            <a:pPr algn="ctr" rtl="0"/>
            <a:r>
              <a:rPr lang="en-US" sz="4800" b="1" dirty="0" smtClean="0">
                <a:effectLst>
                  <a:outerShdw blurRad="38100" dist="38100" dir="2700000" algn="tl">
                    <a:srgbClr val="000000">
                      <a:alpha val="43137"/>
                    </a:srgbClr>
                  </a:outerShdw>
                </a:effectLst>
                <a:latin typeface="Calibri" panose="020F0502020204030204" pitchFamily="34" charset="0"/>
              </a:rPr>
              <a:t>Throat swab</a:t>
            </a:r>
            <a:r>
              <a:rPr lang="en-US" sz="4800" b="1" dirty="0">
                <a:effectLst>
                  <a:outerShdw blurRad="38100" dist="38100" dir="2700000" algn="tl">
                    <a:srgbClr val="000000">
                      <a:alpha val="43137"/>
                    </a:srgbClr>
                  </a:outerShdw>
                </a:effectLst>
                <a:latin typeface="Calibri" panose="020F0502020204030204" pitchFamily="34" charset="0"/>
              </a:rPr>
              <a:t/>
            </a:r>
            <a:br>
              <a:rPr lang="en-US" sz="4800" b="1" dirty="0">
                <a:effectLst>
                  <a:outerShdw blurRad="38100" dist="38100" dir="2700000" algn="tl">
                    <a:srgbClr val="000000">
                      <a:alpha val="43137"/>
                    </a:srgbClr>
                  </a:outerShdw>
                </a:effectLst>
                <a:latin typeface="Calibri" panose="020F0502020204030204" pitchFamily="34" charset="0"/>
              </a:rPr>
            </a:br>
            <a:r>
              <a:rPr lang="en-US" sz="4800" b="1" dirty="0">
                <a:effectLst>
                  <a:outerShdw blurRad="38100" dist="38100" dir="2700000" algn="tl">
                    <a:srgbClr val="000000">
                      <a:alpha val="43137"/>
                    </a:srgbClr>
                  </a:outerShdw>
                </a:effectLst>
                <a:latin typeface="Calibri" panose="020F0502020204030204" pitchFamily="34" charset="0"/>
              </a:rPr>
              <a:t>Precautions</a:t>
            </a:r>
            <a:endParaRPr lang="x-none" sz="4800" b="1" dirty="0">
              <a:effectLst>
                <a:outerShdw blurRad="38100" dist="38100" dir="2700000" algn="tl">
                  <a:srgbClr val="000000">
                    <a:alpha val="43137"/>
                  </a:srgbClr>
                </a:outerShdw>
              </a:effectLst>
              <a:latin typeface="Calibri" panose="020F0502020204030204"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algn="l" rtl="0"/>
            <a:r>
              <a:rPr lang="en-US" b="1" dirty="0" smtClean="0">
                <a:latin typeface="Calibri" panose="020F0502020204030204" pitchFamily="34" charset="0"/>
              </a:rPr>
              <a:t>Definition : </a:t>
            </a:r>
          </a:p>
          <a:p>
            <a:pPr algn="l" rtl="0">
              <a:buNone/>
            </a:pPr>
            <a:r>
              <a:rPr lang="en-US" b="1" dirty="0" smtClean="0">
                <a:latin typeface="Calibri" panose="020F0502020204030204" pitchFamily="34" charset="0"/>
              </a:rPr>
              <a:t>    </a:t>
            </a:r>
            <a:r>
              <a:rPr lang="en-US" dirty="0" smtClean="0">
                <a:latin typeface="Calibri" panose="020F0502020204030204" pitchFamily="34" charset="0"/>
              </a:rPr>
              <a:t>A throat culture is a microbiological procedure for identifying disease-causing bacterial organisms in material taken from the throat. A throat swab will capture the causative organism in most cases and the culture will allow the specific organism to be grown in the microbiology laboratory under certain conditions. The bacteria can then be identified .</a:t>
            </a:r>
            <a:br>
              <a:rPr lang="en-US" dirty="0" smtClean="0">
                <a:latin typeface="Calibri" panose="020F0502020204030204" pitchFamily="34" charset="0"/>
              </a:rPr>
            </a:br>
            <a:r>
              <a:rPr lang="en-US" b="1" dirty="0" smtClean="0">
                <a:latin typeface="Calibri" panose="020F0502020204030204" pitchFamily="34" charset="0"/>
              </a:rPr>
              <a:t> </a:t>
            </a:r>
            <a:endParaRPr lang="x-none" dirty="0">
              <a:latin typeface="Calibri" panose="020F0502020204030204" pitchFamily="34" charset="0"/>
            </a:endParaRPr>
          </a:p>
        </p:txBody>
      </p:sp>
      <p:sp>
        <p:nvSpPr>
          <p:cNvPr id="4" name="عنوان 1"/>
          <p:cNvSpPr txBox="1">
            <a:spLocks/>
          </p:cNvSpPr>
          <p:nvPr/>
        </p:nvSpPr>
        <p:spPr>
          <a:xfrm>
            <a:off x="609600" y="856488"/>
            <a:ext cx="8229600" cy="1143000"/>
          </a:xfrm>
          <a:prstGeom prst="rect">
            <a:avLst/>
          </a:prstGeom>
        </p:spPr>
        <p:txBody>
          <a:bodyPr vert="horz" lIns="0" rIns="0" bIns="0" anchor="b">
            <a:noAutofit/>
          </a:bodyPr>
          <a:lstStyle>
            <a:lvl1pPr algn="l" rtl="1" eaLnBrk="1" latinLnBrk="0" hangingPunct="1">
              <a:spcBef>
                <a:spcPct val="0"/>
              </a:spcBef>
              <a:buNone/>
              <a:defRPr kumimoji="0" sz="5000" b="0" kern="1200">
                <a:ln>
                  <a:noFill/>
                </a:ln>
                <a:solidFill>
                  <a:schemeClr val="tx2"/>
                </a:solidFill>
                <a:effectLst/>
                <a:latin typeface="+mj-lt"/>
                <a:ea typeface="+mj-ea"/>
                <a:cs typeface="+mj-cs"/>
              </a:defRPr>
            </a:lvl1pPr>
          </a:lstStyle>
          <a:p>
            <a:pPr algn="ctr" rtl="0"/>
            <a:r>
              <a:rPr lang="en-US" sz="4800" b="1" dirty="0" smtClean="0">
                <a:effectLst>
                  <a:outerShdw blurRad="38100" dist="38100" dir="2700000" algn="tl">
                    <a:srgbClr val="000000">
                      <a:alpha val="43137"/>
                    </a:srgbClr>
                  </a:outerShdw>
                </a:effectLst>
                <a:latin typeface="Calibri" panose="020F0502020204030204" pitchFamily="34" charset="0"/>
              </a:rPr>
              <a:t>Throat swab</a:t>
            </a:r>
            <a:r>
              <a:rPr lang="en-US" sz="4800" b="1" dirty="0">
                <a:effectLst>
                  <a:outerShdw blurRad="38100" dist="38100" dir="2700000" algn="tl">
                    <a:srgbClr val="000000">
                      <a:alpha val="43137"/>
                    </a:srgbClr>
                  </a:outerShdw>
                </a:effectLst>
                <a:latin typeface="Calibri" panose="020F0502020204030204" pitchFamily="34" charset="0"/>
              </a:rPr>
              <a:t/>
            </a:r>
            <a:br>
              <a:rPr lang="en-US" sz="4800" b="1" dirty="0">
                <a:effectLst>
                  <a:outerShdw blurRad="38100" dist="38100" dir="2700000" algn="tl">
                    <a:srgbClr val="000000">
                      <a:alpha val="43137"/>
                    </a:srgbClr>
                  </a:outerShdw>
                </a:effectLst>
                <a:latin typeface="Calibri" panose="020F0502020204030204" pitchFamily="34" charset="0"/>
              </a:rPr>
            </a:br>
            <a:r>
              <a:rPr lang="en-US" sz="4800" b="1" dirty="0" smtClean="0">
                <a:effectLst>
                  <a:outerShdw blurRad="38100" dist="38100" dir="2700000" algn="tl">
                    <a:srgbClr val="000000">
                      <a:alpha val="43137"/>
                    </a:srgbClr>
                  </a:outerShdw>
                </a:effectLst>
                <a:latin typeface="Calibri" panose="020F0502020204030204" pitchFamily="34" charset="0"/>
              </a:rPr>
              <a:t>Culture</a:t>
            </a:r>
            <a:endParaRPr lang="x-none" sz="4800" b="1" dirty="0">
              <a:effectLst>
                <a:outerShdw blurRad="38100" dist="38100" dir="2700000" algn="tl">
                  <a:srgbClr val="000000">
                    <a:alpha val="43137"/>
                  </a:srgbClr>
                </a:outerShdw>
              </a:effectLst>
              <a:latin typeface="Calibri" panose="020F0502020204030204"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idx="1"/>
          </p:nvPr>
        </p:nvSpPr>
        <p:spPr/>
        <p:txBody>
          <a:bodyPr>
            <a:normAutofit lnSpcReduction="10000"/>
          </a:bodyPr>
          <a:lstStyle/>
          <a:p>
            <a:pPr algn="l" rtl="0"/>
            <a:r>
              <a:rPr lang="en-US" b="1" dirty="0" smtClean="0">
                <a:latin typeface="Calibri" panose="020F0502020204030204" pitchFamily="34" charset="0"/>
              </a:rPr>
              <a:t>Purpose :</a:t>
            </a:r>
          </a:p>
          <a:p>
            <a:pPr algn="l" rtl="0">
              <a:buNone/>
            </a:pPr>
            <a:r>
              <a:rPr lang="en-US" dirty="0" smtClean="0">
                <a:latin typeface="Calibri" panose="020F0502020204030204" pitchFamily="34" charset="0"/>
              </a:rPr>
              <a:t>  1-  identify the specific bacterial organisms that are causing a sore throat or throat infection</a:t>
            </a:r>
          </a:p>
          <a:p>
            <a:pPr algn="l" rtl="0">
              <a:buNone/>
            </a:pPr>
            <a:r>
              <a:rPr lang="en-US" dirty="0" smtClean="0">
                <a:latin typeface="Calibri" panose="020F0502020204030204" pitchFamily="34" charset="0"/>
              </a:rPr>
              <a:t>  2- a correct diagnosis is important to prevent unnecessary use of antibiotics for viruses that do not respond to them.</a:t>
            </a:r>
          </a:p>
          <a:p>
            <a:pPr algn="l" rtl="0">
              <a:buNone/>
            </a:pPr>
            <a:r>
              <a:rPr lang="en-US" dirty="0" smtClean="0">
                <a:latin typeface="Calibri" panose="020F0502020204030204" pitchFamily="34" charset="0"/>
              </a:rPr>
              <a:t>  3- the bacteria identified are used to determine antibiotic sensitivity, allowing physicians to select the most appropriate and effective antibiotic to treat a specific infection.</a:t>
            </a:r>
          </a:p>
          <a:p>
            <a:pPr algn="l" rtl="0">
              <a:buFont typeface="Arial" pitchFamily="34" charset="0"/>
              <a:buChar char="•"/>
            </a:pPr>
            <a:r>
              <a:rPr lang="en-US" dirty="0" smtClean="0">
                <a:latin typeface="Calibri" panose="020F0502020204030204" pitchFamily="34" charset="0"/>
              </a:rPr>
              <a:t>It is common for physicians to order culture and sensitivity tests at the same time. ( c/s test )</a:t>
            </a:r>
          </a:p>
        </p:txBody>
      </p:sp>
      <p:sp>
        <p:nvSpPr>
          <p:cNvPr id="6" name="عنوان 1"/>
          <p:cNvSpPr txBox="1">
            <a:spLocks/>
          </p:cNvSpPr>
          <p:nvPr/>
        </p:nvSpPr>
        <p:spPr>
          <a:xfrm>
            <a:off x="609600" y="856488"/>
            <a:ext cx="8229600" cy="1143000"/>
          </a:xfrm>
          <a:prstGeom prst="rect">
            <a:avLst/>
          </a:prstGeom>
        </p:spPr>
        <p:txBody>
          <a:bodyPr vert="horz" lIns="0" rIns="0" bIns="0" anchor="b">
            <a:noAutofit/>
          </a:bodyPr>
          <a:lstStyle>
            <a:lvl1pPr algn="l" rtl="1" eaLnBrk="1" latinLnBrk="0" hangingPunct="1">
              <a:spcBef>
                <a:spcPct val="0"/>
              </a:spcBef>
              <a:buNone/>
              <a:defRPr kumimoji="0" sz="5000" b="0" kern="1200">
                <a:ln>
                  <a:noFill/>
                </a:ln>
                <a:solidFill>
                  <a:schemeClr val="tx2"/>
                </a:solidFill>
                <a:effectLst/>
                <a:latin typeface="+mj-lt"/>
                <a:ea typeface="+mj-ea"/>
                <a:cs typeface="+mj-cs"/>
              </a:defRPr>
            </a:lvl1pPr>
          </a:lstStyle>
          <a:p>
            <a:pPr algn="ctr" rtl="0"/>
            <a:r>
              <a:rPr lang="en-US" sz="4800" b="1" dirty="0" smtClean="0">
                <a:effectLst>
                  <a:outerShdw blurRad="38100" dist="38100" dir="2700000" algn="tl">
                    <a:srgbClr val="000000">
                      <a:alpha val="43137"/>
                    </a:srgbClr>
                  </a:outerShdw>
                </a:effectLst>
                <a:latin typeface="Calibri" panose="020F0502020204030204" pitchFamily="34" charset="0"/>
              </a:rPr>
              <a:t>Throat swab</a:t>
            </a:r>
            <a:r>
              <a:rPr lang="en-US" sz="4800" b="1" dirty="0">
                <a:effectLst>
                  <a:outerShdw blurRad="38100" dist="38100" dir="2700000" algn="tl">
                    <a:srgbClr val="000000">
                      <a:alpha val="43137"/>
                    </a:srgbClr>
                  </a:outerShdw>
                </a:effectLst>
                <a:latin typeface="Calibri" panose="020F0502020204030204" pitchFamily="34" charset="0"/>
              </a:rPr>
              <a:t/>
            </a:r>
            <a:br>
              <a:rPr lang="en-US" sz="4800" b="1" dirty="0">
                <a:effectLst>
                  <a:outerShdw blurRad="38100" dist="38100" dir="2700000" algn="tl">
                    <a:srgbClr val="000000">
                      <a:alpha val="43137"/>
                    </a:srgbClr>
                  </a:outerShdw>
                </a:effectLst>
                <a:latin typeface="Calibri" panose="020F0502020204030204" pitchFamily="34" charset="0"/>
              </a:rPr>
            </a:br>
            <a:r>
              <a:rPr lang="en-US" sz="4800" b="1" dirty="0" smtClean="0">
                <a:effectLst>
                  <a:outerShdw blurRad="38100" dist="38100" dir="2700000" algn="tl">
                    <a:srgbClr val="000000">
                      <a:alpha val="43137"/>
                    </a:srgbClr>
                  </a:outerShdw>
                </a:effectLst>
                <a:latin typeface="Calibri" panose="020F0502020204030204" pitchFamily="34" charset="0"/>
              </a:rPr>
              <a:t>Culture</a:t>
            </a:r>
            <a:endParaRPr lang="x-none" sz="4800" b="1" dirty="0">
              <a:effectLst>
                <a:outerShdw blurRad="38100" dist="38100" dir="2700000" algn="tl">
                  <a:srgbClr val="000000">
                    <a:alpha val="43137"/>
                  </a:srgbClr>
                </a:outerShdw>
              </a:effectLst>
              <a:latin typeface="Calibri" panose="020F0502020204030204"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b="1" dirty="0" smtClean="0">
                <a:effectLst>
                  <a:outerShdw blurRad="38100" dist="38100" dir="2700000" algn="tl">
                    <a:srgbClr val="000000">
                      <a:alpha val="43137"/>
                    </a:srgbClr>
                  </a:outerShdw>
                </a:effectLst>
                <a:latin typeface="Calibri" panose="020F0502020204030204" pitchFamily="34" charset="0"/>
              </a:rPr>
              <a:t>Vaginal swab</a:t>
            </a:r>
            <a:endParaRPr lang="x-none" b="1" dirty="0">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p:txBody>
          <a:bodyPr/>
          <a:lstStyle/>
          <a:p>
            <a:pPr algn="l" rtl="0"/>
            <a:r>
              <a:rPr lang="en-US" dirty="0" smtClean="0">
                <a:latin typeface="Calibri" panose="020F0502020204030204" pitchFamily="34" charset="0"/>
              </a:rPr>
              <a:t>Vaginal swabs are the specimens of choice when screening for  :</a:t>
            </a:r>
          </a:p>
          <a:p>
            <a:pPr algn="l" rtl="0">
              <a:buNone/>
            </a:pPr>
            <a:r>
              <a:rPr lang="en-US" dirty="0" smtClean="0">
                <a:latin typeface="Calibri" panose="020F0502020204030204" pitchFamily="34" charset="0"/>
              </a:rPr>
              <a:t>1-  </a:t>
            </a:r>
            <a:r>
              <a:rPr lang="en-US" i="1" dirty="0" err="1" smtClean="0">
                <a:latin typeface="Calibri" panose="020F0502020204030204" pitchFamily="34" charset="0"/>
              </a:rPr>
              <a:t>Trichomonas</a:t>
            </a:r>
            <a:r>
              <a:rPr lang="en-US" i="1" dirty="0" smtClean="0">
                <a:latin typeface="Calibri" panose="020F0502020204030204" pitchFamily="34" charset="0"/>
              </a:rPr>
              <a:t> </a:t>
            </a:r>
            <a:r>
              <a:rPr lang="en-US" i="1" dirty="0" err="1" smtClean="0">
                <a:latin typeface="Calibri" panose="020F0502020204030204" pitchFamily="34" charset="0"/>
              </a:rPr>
              <a:t>vaginalis</a:t>
            </a:r>
            <a:r>
              <a:rPr lang="en-US" i="1" dirty="0" smtClean="0">
                <a:latin typeface="Calibri" panose="020F0502020204030204" pitchFamily="34" charset="0"/>
              </a:rPr>
              <a:t> </a:t>
            </a:r>
          </a:p>
          <a:p>
            <a:pPr algn="l" rtl="0">
              <a:buNone/>
            </a:pPr>
            <a:endParaRPr lang="x-none" dirty="0">
              <a:latin typeface="Calibri" panose="020F0502020204030204" pitchFamily="34" charset="0"/>
            </a:endParaRPr>
          </a:p>
        </p:txBody>
      </p:sp>
      <p:pic>
        <p:nvPicPr>
          <p:cNvPr id="4" name="صورة 3" descr="3857.jpg"/>
          <p:cNvPicPr>
            <a:picLocks noChangeAspect="1"/>
          </p:cNvPicPr>
          <p:nvPr/>
        </p:nvPicPr>
        <p:blipFill>
          <a:blip r:embed="rId2"/>
          <a:stretch>
            <a:fillRect/>
          </a:stretch>
        </p:blipFill>
        <p:spPr>
          <a:xfrm>
            <a:off x="928662" y="3500438"/>
            <a:ext cx="3810000" cy="3048000"/>
          </a:xfrm>
          <a:prstGeom prst="rect">
            <a:avLst/>
          </a:prstGeom>
        </p:spPr>
      </p:pic>
      <p:pic>
        <p:nvPicPr>
          <p:cNvPr id="5" name="صورة 4" descr="images (62).jpg"/>
          <p:cNvPicPr>
            <a:picLocks noChangeAspect="1"/>
          </p:cNvPicPr>
          <p:nvPr/>
        </p:nvPicPr>
        <p:blipFill>
          <a:blip r:embed="rId3"/>
          <a:stretch>
            <a:fillRect/>
          </a:stretch>
        </p:blipFill>
        <p:spPr>
          <a:xfrm>
            <a:off x="5286380" y="3857628"/>
            <a:ext cx="2219325" cy="2057400"/>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328</TotalTime>
  <Words>608</Words>
  <Application>Microsoft Office PowerPoint</Application>
  <PresentationFormat>On-screen Show (4:3)</PresentationFormat>
  <Paragraphs>76</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تدفق</vt:lpstr>
      <vt:lpstr>LAB 304   Lecture \ 5</vt:lpstr>
      <vt:lpstr>Learning objectives</vt:lpstr>
      <vt:lpstr>Throat swab Procedure</vt:lpstr>
      <vt:lpstr>Throat swab Procedure</vt:lpstr>
      <vt:lpstr>Throat swab Procedure</vt:lpstr>
      <vt:lpstr>PowerPoint Presentation</vt:lpstr>
      <vt:lpstr>PowerPoint Presentation</vt:lpstr>
      <vt:lpstr>PowerPoint Presentation</vt:lpstr>
      <vt:lpstr>Vaginal swab</vt:lpstr>
      <vt:lpstr>Vaginal swab</vt:lpstr>
      <vt:lpstr>Vaginal swab</vt:lpstr>
      <vt:lpstr>Vaginal swab Procedure</vt:lpstr>
      <vt:lpstr>Vaginal swab Procedure</vt:lpstr>
      <vt:lpstr>Vaginal swab Procedure</vt:lpstr>
      <vt:lpstr>Vaginal swab Procedure</vt:lpstr>
      <vt:lpstr>Cervical swab</vt:lpstr>
      <vt:lpstr>Cervical swab</vt:lpstr>
      <vt:lpstr>Cervical swab Procedure</vt:lpstr>
      <vt:lpstr>Cervical swab Procedure</vt:lpstr>
      <vt:lpstr>Cervical swab Procedure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Skill 301</dc:title>
  <dc:creator>usera</dc:creator>
  <cp:lastModifiedBy>Eltayeb Bala</cp:lastModifiedBy>
  <cp:revision>38</cp:revision>
  <dcterms:created xsi:type="dcterms:W3CDTF">2012-02-13T12:02:57Z</dcterms:created>
  <dcterms:modified xsi:type="dcterms:W3CDTF">2014-11-12T09:58:59Z</dcterms:modified>
</cp:coreProperties>
</file>